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906000" cy="6858000" type="A4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2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назви"/>
          <p:cNvSpPr txBox="1">
            <a:spLocks noGrp="1"/>
          </p:cNvSpPr>
          <p:nvPr>
            <p:ph type="title"/>
          </p:nvPr>
        </p:nvSpPr>
        <p:spPr>
          <a:xfrm>
            <a:off x="742950" y="1122362"/>
            <a:ext cx="84201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назви</a:t>
            </a:r>
          </a:p>
        </p:txBody>
      </p:sp>
      <p:sp>
        <p:nvSpPr>
          <p:cNvPr id="12" name="1 рівень тексту…"/>
          <p:cNvSpPr txBox="1">
            <a:spLocks noGrp="1"/>
          </p:cNvSpPr>
          <p:nvPr>
            <p:ph type="body" sz="quarter" idx="1"/>
          </p:nvPr>
        </p:nvSpPr>
        <p:spPr>
          <a:xfrm>
            <a:off x="1238250" y="3602037"/>
            <a:ext cx="74295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назв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назви</a:t>
            </a:r>
          </a:p>
        </p:txBody>
      </p:sp>
      <p:sp>
        <p:nvSpPr>
          <p:cNvPr id="21" name="1 рівень тексту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назви"/>
          <p:cNvSpPr txBox="1">
            <a:spLocks noGrp="1"/>
          </p:cNvSpPr>
          <p:nvPr>
            <p:ph type="title"/>
          </p:nvPr>
        </p:nvSpPr>
        <p:spPr>
          <a:xfrm>
            <a:off x="675878" y="1709740"/>
            <a:ext cx="8543926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назви</a:t>
            </a:r>
          </a:p>
        </p:txBody>
      </p:sp>
      <p:sp>
        <p:nvSpPr>
          <p:cNvPr id="30" name="1 рівень тексту…"/>
          <p:cNvSpPr txBox="1">
            <a:spLocks noGrp="1"/>
          </p:cNvSpPr>
          <p:nvPr>
            <p:ph type="body" sz="quarter" idx="1"/>
          </p:nvPr>
        </p:nvSpPr>
        <p:spPr>
          <a:xfrm>
            <a:off x="675878" y="4589464"/>
            <a:ext cx="8543926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назв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назви</a:t>
            </a:r>
          </a:p>
        </p:txBody>
      </p:sp>
      <p:sp>
        <p:nvSpPr>
          <p:cNvPr id="39" name="1 рівень тексту…"/>
          <p:cNvSpPr txBox="1">
            <a:spLocks noGrp="1"/>
          </p:cNvSpPr>
          <p:nvPr>
            <p:ph type="body" sz="half" idx="1"/>
          </p:nvPr>
        </p:nvSpPr>
        <p:spPr>
          <a:xfrm>
            <a:off x="681037" y="1825625"/>
            <a:ext cx="4210051" cy="4351338"/>
          </a:xfrm>
          <a:prstGeom prst="rect">
            <a:avLst/>
          </a:prstGeom>
        </p:spPr>
        <p:txBody>
          <a:bodyPr/>
          <a:lstStyle/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назви"/>
          <p:cNvSpPr txBox="1">
            <a:spLocks noGrp="1"/>
          </p:cNvSpPr>
          <p:nvPr>
            <p:ph type="title"/>
          </p:nvPr>
        </p:nvSpPr>
        <p:spPr>
          <a:xfrm>
            <a:off x="682328" y="365127"/>
            <a:ext cx="8543926" cy="1325563"/>
          </a:xfrm>
          <a:prstGeom prst="rect">
            <a:avLst/>
          </a:prstGeom>
        </p:spPr>
        <p:txBody>
          <a:bodyPr/>
          <a:lstStyle/>
          <a:p>
            <a:r>
              <a:t>Текст назви</a:t>
            </a:r>
          </a:p>
        </p:txBody>
      </p:sp>
      <p:sp>
        <p:nvSpPr>
          <p:cNvPr id="48" name="1 рівень тексту…"/>
          <p:cNvSpPr txBox="1">
            <a:spLocks noGrp="1"/>
          </p:cNvSpPr>
          <p:nvPr>
            <p:ph type="body" sz="quarter" idx="1"/>
          </p:nvPr>
        </p:nvSpPr>
        <p:spPr>
          <a:xfrm>
            <a:off x="682328" y="1681163"/>
            <a:ext cx="4190703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5014912" y="1681163"/>
            <a:ext cx="4211341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назв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назви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назви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назви</a:t>
            </a:r>
          </a:p>
        </p:txBody>
      </p:sp>
      <p:sp>
        <p:nvSpPr>
          <p:cNvPr id="73" name="1 рівень тексту…"/>
          <p:cNvSpPr txBox="1">
            <a:spLocks noGrp="1"/>
          </p:cNvSpPr>
          <p:nvPr>
            <p:ph type="body" sz="half" idx="1"/>
          </p:nvPr>
        </p:nvSpPr>
        <p:spPr>
          <a:xfrm>
            <a:off x="4211339" y="987427"/>
            <a:ext cx="5014914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назви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назви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4211339" y="987427"/>
            <a:ext cx="5014914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1 рівень тексту…"/>
          <p:cNvSpPr txBox="1">
            <a:spLocks noGrp="1"/>
          </p:cNvSpPr>
          <p:nvPr>
            <p:ph type="body" sz="quarter" idx="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назви"/>
          <p:cNvSpPr txBox="1">
            <a:spLocks noGrp="1"/>
          </p:cNvSpPr>
          <p:nvPr>
            <p:ph type="title"/>
          </p:nvPr>
        </p:nvSpPr>
        <p:spPr>
          <a:xfrm>
            <a:off x="681037" y="365127"/>
            <a:ext cx="8543926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назви</a:t>
            </a:r>
          </a:p>
        </p:txBody>
      </p:sp>
      <p:sp>
        <p:nvSpPr>
          <p:cNvPr id="3" name="1 рівень тексту…"/>
          <p:cNvSpPr txBox="1">
            <a:spLocks noGrp="1"/>
          </p:cNvSpPr>
          <p:nvPr>
            <p:ph type="body" idx="1"/>
          </p:nvPr>
        </p:nvSpPr>
        <p:spPr>
          <a:xfrm>
            <a:off x="681037" y="1825625"/>
            <a:ext cx="8543926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966339" y="6414761"/>
            <a:ext cx="258625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4"/>
          <p:cNvSpPr txBox="1"/>
          <p:nvPr/>
        </p:nvSpPr>
        <p:spPr>
          <a:xfrm>
            <a:off x="5615263" y="450815"/>
            <a:ext cx="435816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 b="1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ПАРТНЕРСЬКА</a:t>
            </a:r>
          </a:p>
        </p:txBody>
      </p:sp>
      <p:sp>
        <p:nvSpPr>
          <p:cNvPr id="95" name="Прямоугольник 5"/>
          <p:cNvSpPr txBox="1"/>
          <p:nvPr/>
        </p:nvSpPr>
        <p:spPr>
          <a:xfrm>
            <a:off x="5604055" y="1006528"/>
            <a:ext cx="4651212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 b="1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ПРОГРАМА </a:t>
            </a:r>
          </a:p>
        </p:txBody>
      </p:sp>
      <p:sp>
        <p:nvSpPr>
          <p:cNvPr id="96" name="TextBox 6"/>
          <p:cNvSpPr txBox="1"/>
          <p:nvPr/>
        </p:nvSpPr>
        <p:spPr>
          <a:xfrm>
            <a:off x="6046067" y="1948052"/>
            <a:ext cx="3107678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Для досвідчених</a:t>
            </a:r>
          </a:p>
          <a:p>
            <a:pPr algn="ctr">
              <a:defRPr sz="3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турагентів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Прямоугольник 1"/>
          <p:cNvSpPr txBox="1"/>
          <p:nvPr/>
        </p:nvSpPr>
        <p:spPr>
          <a:xfrm>
            <a:off x="1011143" y="1202473"/>
            <a:ext cx="8330719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У мережі «Поїхали з нами» існує стандартна франшиза, за якою працюють більшість агентів мережі під брендом «Поїхали з нами»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3"/>
          <p:cNvSpPr txBox="1"/>
          <p:nvPr/>
        </p:nvSpPr>
        <p:spPr>
          <a:xfrm>
            <a:off x="881859" y="184488"/>
            <a:ext cx="8978422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В 2020 році з’явилася також онлайн-франшиза, яка надає можливість працювати без відкриття офісу, тобто робити продажі віддалено </a:t>
            </a:r>
          </a:p>
          <a:p>
            <a:pPr>
              <a:lnSpc>
                <a:spcPct val="150000"/>
              </a:lnSpc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і працювати </a:t>
            </a:r>
            <a:r>
              <a:rPr>
                <a:solidFill>
                  <a:srgbClr val="0070C0"/>
                </a:solidFill>
              </a:rPr>
              <a:t>оnline.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Прямоугольник 1"/>
          <p:cNvSpPr txBox="1"/>
          <p:nvPr/>
        </p:nvSpPr>
        <p:spPr>
          <a:xfrm>
            <a:off x="1642081" y="596381"/>
            <a:ext cx="6522514" cy="192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У 2022 році ми створили третій варіант співпраці з мережею «Поїхали з нами» —</a:t>
            </a:r>
          </a:p>
          <a:p>
            <a:pPr algn="ctr"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endParaRPr/>
          </a:p>
          <a:p>
            <a:pPr algn="ctr"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endParaRPr/>
          </a:p>
          <a:p>
            <a:pPr algn="ctr"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endParaRPr/>
          </a:p>
          <a:p>
            <a:pPr algn="ctr"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для досвідчених турагентів.</a:t>
            </a:r>
          </a:p>
        </p:txBody>
      </p:sp>
      <p:sp>
        <p:nvSpPr>
          <p:cNvPr id="131" name="Прямоугольник 2"/>
          <p:cNvSpPr txBox="1"/>
          <p:nvPr/>
        </p:nvSpPr>
        <p:spPr>
          <a:xfrm>
            <a:off x="2978006" y="1475261"/>
            <a:ext cx="420971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ПАРТНЕРСЬКУ ПРОГРАМУ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Прямоугольник 1"/>
          <p:cNvSpPr txBox="1"/>
          <p:nvPr/>
        </p:nvSpPr>
        <p:spPr>
          <a:xfrm>
            <a:off x="3752748" y="123566"/>
            <a:ext cx="5823325" cy="311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200000"/>
              </a:lnSpc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Особливість</a:t>
            </a:r>
          </a:p>
          <a:p>
            <a:pPr algn="ctr">
              <a:lnSpc>
                <a:spcPct val="200000"/>
              </a:lnSpc>
              <a:defRPr sz="2400" b="1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ПАРТНЕРСЬКОЇ ПРОГРАМИ</a:t>
            </a:r>
          </a:p>
          <a:p>
            <a:pPr algn="ctr">
              <a:lnSpc>
                <a:spcPct val="150000"/>
              </a:lnSpc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полягає в тому, що вона підходить лише для існуючих турагентів, які працюють під власним брендом, але при цьому хочуть отримувати переваги, які надає мережа «Поїхали з нами».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Прямоугольник 1"/>
          <p:cNvSpPr txBox="1"/>
          <p:nvPr/>
        </p:nvSpPr>
        <p:spPr>
          <a:xfrm>
            <a:off x="2014562" y="1001578"/>
            <a:ext cx="6301123" cy="1482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latin typeface="Bahnschrift"/>
                <a:ea typeface="Bahnschrift"/>
                <a:cs typeface="Bahnschrift"/>
                <a:sym typeface="Bahnschrift"/>
              </a:defRPr>
            </a:pPr>
            <a:r>
              <a:t>Також для досвідчених турагентів на час війни</a:t>
            </a:r>
          </a:p>
          <a:p>
            <a:pPr algn="ctr">
              <a:lnSpc>
                <a:spcPct val="150000"/>
              </a:lnSpc>
              <a:defRPr sz="2400" b="1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ВІДСУТНІЙ ВСТУПНИЙ ВНЕСОК,</a:t>
            </a:r>
          </a:p>
          <a:p>
            <a:pPr algn="ctr">
              <a:defRPr>
                <a:latin typeface="Bahnschrift"/>
                <a:ea typeface="Bahnschrift"/>
                <a:cs typeface="Bahnschrift"/>
                <a:sym typeface="Bahnschrift"/>
              </a:defRPr>
            </a:pPr>
            <a:r>
              <a:t>тобто партнер не несе ніяких ризиків і витрат, коли приєднується до мережі за партнерською програмою.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Прямоугольник 1"/>
          <p:cNvSpPr txBox="1"/>
          <p:nvPr/>
        </p:nvSpPr>
        <p:spPr>
          <a:xfrm>
            <a:off x="6265288" y="3469842"/>
            <a:ext cx="3459069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Такі турагенти мають змогу НАВЧАТИСЯ</a:t>
            </a:r>
          </a:p>
          <a:p>
            <a:pPr algn="ctr"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за тією ж програмою, що й звичайні офіси мережі</a:t>
            </a:r>
          </a:p>
          <a:p>
            <a:pPr algn="ctr"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«Поїхали з нами».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3"/>
          <p:cNvSpPr txBox="1"/>
          <p:nvPr/>
        </p:nvSpPr>
        <p:spPr>
          <a:xfrm>
            <a:off x="1539912" y="5282430"/>
            <a:ext cx="6501920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Вони мають можливість працювати в тій самій СРМ-системі, що і звичайні офіси «Поїхали з нами».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Прямоугольник 3"/>
          <p:cNvSpPr txBox="1"/>
          <p:nvPr/>
        </p:nvSpPr>
        <p:spPr>
          <a:xfrm>
            <a:off x="1813765" y="5239434"/>
            <a:ext cx="6473386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Вони отримують таку ж саму комісійну винагороду, що й звичайні офіси «Поїхали з нами».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Прямоугольник 1"/>
          <p:cNvSpPr txBox="1"/>
          <p:nvPr/>
        </p:nvSpPr>
        <p:spPr>
          <a:xfrm>
            <a:off x="1443061" y="5298642"/>
            <a:ext cx="6823197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Також у них є можливість перейти до звичайної мережі «Поїхали з нами» на пільгових умовах.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"/>
          <p:cNvSpPr txBox="1"/>
          <p:nvPr/>
        </p:nvSpPr>
        <p:spPr>
          <a:xfrm>
            <a:off x="1619147" y="690085"/>
            <a:ext cx="7026052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Окрім цього, в них є можливість працювати</a:t>
            </a:r>
          </a:p>
          <a:p>
            <a:pPr algn="ctr">
              <a:lnSpc>
                <a:spcPct val="150000"/>
              </a:lnSpc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з клієнтами таких держав, як Казахстан, Узбекистан, Молдова, Польща, Румунія та будь-яких інших країн, де найближчим часом працюватиме мережа</a:t>
            </a:r>
          </a:p>
          <a:p>
            <a:pPr algn="ctr">
              <a:lnSpc>
                <a:spcPct val="150000"/>
              </a:lnSpc>
              <a:defRPr sz="2000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«Поїхали з нами».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Прямоугольник 1"/>
          <p:cNvSpPr txBox="1"/>
          <p:nvPr/>
        </p:nvSpPr>
        <p:spPr>
          <a:xfrm>
            <a:off x="867840" y="-1"/>
            <a:ext cx="8176960" cy="185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2800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Мережа «Поїхали з нами»</a:t>
            </a:r>
          </a:p>
          <a:p>
            <a:pPr algn="ctr">
              <a:lnSpc>
                <a:spcPct val="150000"/>
              </a:lnSpc>
              <a:defRPr>
                <a:latin typeface="Bahnschrift"/>
                <a:ea typeface="Bahnschrift"/>
                <a:cs typeface="Bahnschrift"/>
                <a:sym typeface="Bahnschrift"/>
              </a:defRPr>
            </a:pPr>
            <a:r>
              <a:t>— це міжнародна компанія, створена в Україні в 2004 році, яка є</a:t>
            </a:r>
          </a:p>
          <a:p>
            <a:pPr algn="ctr">
              <a:lnSpc>
                <a:spcPct val="150000"/>
              </a:lnSpc>
              <a:defRPr>
                <a:latin typeface="Bahnschrift"/>
                <a:ea typeface="Bahnschrift"/>
                <a:cs typeface="Bahnschrift"/>
                <a:sym typeface="Bahnschrift"/>
              </a:defRPr>
            </a:pPr>
            <a:r>
              <a:t>абсолютним лідером за кількістю продажів та працює в 5 країнах, таких як: </a:t>
            </a:r>
          </a:p>
        </p:txBody>
      </p:sp>
      <p:sp>
        <p:nvSpPr>
          <p:cNvPr id="99" name="Прямоугольник 2"/>
          <p:cNvSpPr txBox="1"/>
          <p:nvPr/>
        </p:nvSpPr>
        <p:spPr>
          <a:xfrm>
            <a:off x="1072195" y="6222424"/>
            <a:ext cx="122913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Україна</a:t>
            </a:r>
          </a:p>
        </p:txBody>
      </p:sp>
      <p:sp>
        <p:nvSpPr>
          <p:cNvPr id="100" name="Прямоугольник 3"/>
          <p:cNvSpPr txBox="1"/>
          <p:nvPr/>
        </p:nvSpPr>
        <p:spPr>
          <a:xfrm>
            <a:off x="2648110" y="6222426"/>
            <a:ext cx="159510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Казахстан</a:t>
            </a:r>
          </a:p>
        </p:txBody>
      </p:sp>
      <p:sp>
        <p:nvSpPr>
          <p:cNvPr id="101" name="Прямоугольник 6"/>
          <p:cNvSpPr txBox="1"/>
          <p:nvPr/>
        </p:nvSpPr>
        <p:spPr>
          <a:xfrm>
            <a:off x="4424427" y="6222424"/>
            <a:ext cx="123210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Польща</a:t>
            </a:r>
          </a:p>
        </p:txBody>
      </p:sp>
      <p:sp>
        <p:nvSpPr>
          <p:cNvPr id="102" name="Прямоугольник 8"/>
          <p:cNvSpPr txBox="1"/>
          <p:nvPr/>
        </p:nvSpPr>
        <p:spPr>
          <a:xfrm>
            <a:off x="5772213" y="6222424"/>
            <a:ext cx="178753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Узбекистан</a:t>
            </a:r>
          </a:p>
        </p:txBody>
      </p:sp>
      <p:sp>
        <p:nvSpPr>
          <p:cNvPr id="103" name="Прямоугольник 10"/>
          <p:cNvSpPr txBox="1"/>
          <p:nvPr/>
        </p:nvSpPr>
        <p:spPr>
          <a:xfrm>
            <a:off x="7677185" y="6222424"/>
            <a:ext cx="139329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Молдова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Прямоугольник 1"/>
          <p:cNvSpPr txBox="1"/>
          <p:nvPr/>
        </p:nvSpPr>
        <p:spPr>
          <a:xfrm>
            <a:off x="770649" y="838365"/>
            <a:ext cx="7256712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Що стосується маркетингу, у партнерів є можливість купувати ліди на біржі для партнерів </a:t>
            </a:r>
          </a:p>
          <a:p>
            <a:pPr algn="ctr">
              <a:lnSpc>
                <a:spcPct val="150000"/>
              </a:lnSpc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«Поїхали з нами», а також запускати власну лідогенерацію під керівництвом досвідчених маркетологів</a:t>
            </a:r>
          </a:p>
          <a:p>
            <a:pPr algn="ctr">
              <a:lnSpc>
                <a:spcPct val="150000"/>
              </a:lnSpc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Центрального офісу.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Овал 3"/>
          <p:cNvSpPr/>
          <p:nvPr/>
        </p:nvSpPr>
        <p:spPr>
          <a:xfrm>
            <a:off x="1021494" y="1928685"/>
            <a:ext cx="312011" cy="292443"/>
          </a:xfrm>
          <a:prstGeom prst="ellipse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Прямоугольник 4"/>
          <p:cNvSpPr txBox="1"/>
          <p:nvPr/>
        </p:nvSpPr>
        <p:spPr>
          <a:xfrm>
            <a:off x="957031" y="449399"/>
            <a:ext cx="3734006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Додатково партнери</a:t>
            </a:r>
          </a:p>
          <a:p>
            <a:pPr algn="ctr">
              <a:defRPr sz="2800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отримують:</a:t>
            </a:r>
            <a:br/>
            <a:endParaRPr/>
          </a:p>
        </p:txBody>
      </p:sp>
      <p:sp>
        <p:nvSpPr>
          <p:cNvPr id="151" name="Прямоугольник 5"/>
          <p:cNvSpPr txBox="1"/>
          <p:nvPr/>
        </p:nvSpPr>
        <p:spPr>
          <a:xfrm>
            <a:off x="1444818" y="1864086"/>
            <a:ext cx="4281002" cy="344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Юридичну підтримку</a:t>
            </a:r>
          </a:p>
          <a:p>
            <a:pPr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endParaRPr/>
          </a:p>
          <a:p>
            <a:pPr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Бухгалтерську підтримку</a:t>
            </a:r>
          </a:p>
          <a:p>
            <a:pPr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endParaRPr/>
          </a:p>
          <a:p>
            <a:pPr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Допомогу власного куратора</a:t>
            </a:r>
          </a:p>
          <a:p>
            <a:pPr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endParaRPr/>
          </a:p>
          <a:p>
            <a:pPr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Допомогу у вирішенні</a:t>
            </a:r>
          </a:p>
          <a:p>
            <a:pPr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проблемних питань з операторами</a:t>
            </a:r>
          </a:p>
          <a:p>
            <a:pPr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endParaRPr/>
          </a:p>
          <a:p>
            <a:pPr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Можливість продавати тури</a:t>
            </a:r>
          </a:p>
          <a:p>
            <a:pPr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іноземних туроператорів</a:t>
            </a:r>
          </a:p>
        </p:txBody>
      </p:sp>
      <p:sp>
        <p:nvSpPr>
          <p:cNvPr id="152" name="Овал 6"/>
          <p:cNvSpPr/>
          <p:nvPr/>
        </p:nvSpPr>
        <p:spPr>
          <a:xfrm>
            <a:off x="1021494" y="2549613"/>
            <a:ext cx="312011" cy="292443"/>
          </a:xfrm>
          <a:prstGeom prst="ellipse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Овал 7"/>
          <p:cNvSpPr/>
          <p:nvPr/>
        </p:nvSpPr>
        <p:spPr>
          <a:xfrm>
            <a:off x="1021494" y="3150973"/>
            <a:ext cx="312011" cy="292443"/>
          </a:xfrm>
          <a:prstGeom prst="ellipse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Овал 8"/>
          <p:cNvSpPr/>
          <p:nvPr/>
        </p:nvSpPr>
        <p:spPr>
          <a:xfrm>
            <a:off x="1021494" y="3822358"/>
            <a:ext cx="312011" cy="292443"/>
          </a:xfrm>
          <a:prstGeom prst="ellipse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Овал 9"/>
          <p:cNvSpPr/>
          <p:nvPr/>
        </p:nvSpPr>
        <p:spPr>
          <a:xfrm>
            <a:off x="1021494" y="4691450"/>
            <a:ext cx="312011" cy="292443"/>
          </a:xfrm>
          <a:prstGeom prst="ellipse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6" name="TextBox 11"/>
          <p:cNvSpPr txBox="1"/>
          <p:nvPr/>
        </p:nvSpPr>
        <p:spPr>
          <a:xfrm>
            <a:off x="1092413" y="1881488"/>
            <a:ext cx="23127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1</a:t>
            </a:r>
          </a:p>
        </p:txBody>
      </p:sp>
      <p:sp>
        <p:nvSpPr>
          <p:cNvPr id="157" name="TextBox 12"/>
          <p:cNvSpPr txBox="1"/>
          <p:nvPr/>
        </p:nvSpPr>
        <p:spPr>
          <a:xfrm>
            <a:off x="1067699" y="2498330"/>
            <a:ext cx="23127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2</a:t>
            </a:r>
          </a:p>
        </p:txBody>
      </p:sp>
      <p:sp>
        <p:nvSpPr>
          <p:cNvPr id="158" name="TextBox 13"/>
          <p:cNvSpPr txBox="1"/>
          <p:nvPr/>
        </p:nvSpPr>
        <p:spPr>
          <a:xfrm>
            <a:off x="1070730" y="3107930"/>
            <a:ext cx="23127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3</a:t>
            </a:r>
          </a:p>
        </p:txBody>
      </p:sp>
      <p:sp>
        <p:nvSpPr>
          <p:cNvPr id="159" name="TextBox 14"/>
          <p:cNvSpPr txBox="1"/>
          <p:nvPr/>
        </p:nvSpPr>
        <p:spPr>
          <a:xfrm>
            <a:off x="1066364" y="3779173"/>
            <a:ext cx="23127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4</a:t>
            </a:r>
          </a:p>
        </p:txBody>
      </p:sp>
      <p:sp>
        <p:nvSpPr>
          <p:cNvPr id="160" name="TextBox 15"/>
          <p:cNvSpPr txBox="1"/>
          <p:nvPr/>
        </p:nvSpPr>
        <p:spPr>
          <a:xfrm>
            <a:off x="1075938" y="4653005"/>
            <a:ext cx="23127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5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Прямоугольник 1"/>
          <p:cNvSpPr txBox="1"/>
          <p:nvPr/>
        </p:nvSpPr>
        <p:spPr>
          <a:xfrm>
            <a:off x="6237483" y="412062"/>
            <a:ext cx="317383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 b="1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ВИМОГИ</a:t>
            </a:r>
          </a:p>
          <a:p>
            <a:pPr algn="ctr">
              <a:defRPr sz="32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до партнерів:</a:t>
            </a:r>
          </a:p>
        </p:txBody>
      </p:sp>
      <p:sp>
        <p:nvSpPr>
          <p:cNvPr id="163" name="Прямоугольник 2"/>
          <p:cNvSpPr txBox="1"/>
          <p:nvPr/>
        </p:nvSpPr>
        <p:spPr>
          <a:xfrm>
            <a:off x="1706673" y="1073782"/>
            <a:ext cx="3396255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Досвід роботи</a:t>
            </a:r>
          </a:p>
          <a:p>
            <a:pPr>
              <a:defRPr sz="24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в туризмі від 1 року</a:t>
            </a: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3450521" y="2874607"/>
            <a:ext cx="5525737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Бронювання всіх туроператорів</a:t>
            </a:r>
          </a:p>
          <a:p>
            <a:pPr>
              <a:defRPr sz="24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лише під логінами і паролями</a:t>
            </a:r>
          </a:p>
          <a:p>
            <a:pPr>
              <a:defRPr sz="24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Центрального офісу</a:t>
            </a:r>
          </a:p>
        </p:txBody>
      </p:sp>
      <p:sp>
        <p:nvSpPr>
          <p:cNvPr id="165" name="Прямоугольник 4"/>
          <p:cNvSpPr txBox="1"/>
          <p:nvPr/>
        </p:nvSpPr>
        <p:spPr>
          <a:xfrm>
            <a:off x="5048661" y="5044764"/>
            <a:ext cx="4861561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Відсутність заборгованостей</a:t>
            </a:r>
          </a:p>
          <a:p>
            <a:pPr>
              <a:defRPr sz="24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перед туроператорами</a:t>
            </a:r>
          </a:p>
        </p:txBody>
      </p:sp>
      <p:sp>
        <p:nvSpPr>
          <p:cNvPr id="166" name="Стрелка вправо 5"/>
          <p:cNvSpPr/>
          <p:nvPr/>
        </p:nvSpPr>
        <p:spPr>
          <a:xfrm>
            <a:off x="864972" y="1287453"/>
            <a:ext cx="518985" cy="4036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1D7C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Стрелка вправо 6"/>
          <p:cNvSpPr/>
          <p:nvPr/>
        </p:nvSpPr>
        <p:spPr>
          <a:xfrm>
            <a:off x="2574325" y="3272944"/>
            <a:ext cx="518985" cy="4036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1D7C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Стрелка вправо 7"/>
          <p:cNvSpPr/>
          <p:nvPr/>
        </p:nvSpPr>
        <p:spPr>
          <a:xfrm>
            <a:off x="4230130" y="5258434"/>
            <a:ext cx="518985" cy="4036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1D7C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Прямоугольник 1"/>
          <p:cNvSpPr txBox="1"/>
          <p:nvPr/>
        </p:nvSpPr>
        <p:spPr>
          <a:xfrm>
            <a:off x="437015" y="517091"/>
            <a:ext cx="9423266" cy="2117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24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При вступі до мережі за партнерською програмою спеціалісти Центрального офісу проведуть аудит роботи вашого агентства, виявлять резерви для росту продажів та складуть з вами план розвитку і навчання. Так ваші продажі почнуть ЗРОСТАТИ.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Прямоугольник 1"/>
          <p:cNvSpPr txBox="1"/>
          <p:nvPr/>
        </p:nvSpPr>
        <p:spPr>
          <a:xfrm>
            <a:off x="446282" y="4374462"/>
            <a:ext cx="9063888" cy="195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800"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Щоб долучитися до мережі, вам потрібно: </a:t>
            </a:r>
          </a:p>
          <a:p>
            <a:pPr>
              <a:lnSpc>
                <a:spcPct val="150000"/>
              </a:lnSpc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Заповнити форму та пройти навчання, під час якого як Центральний офіс відносно вас, так і ви самі відносно Центрального офісу приймете остаточне рішення щодо вступу до мережі за партнерською програмою.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Прямоугольник 1"/>
          <p:cNvSpPr txBox="1"/>
          <p:nvPr/>
        </p:nvSpPr>
        <p:spPr>
          <a:xfrm>
            <a:off x="4740800" y="371727"/>
            <a:ext cx="4861561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4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З'явилися запитання?</a:t>
            </a:r>
          </a:p>
          <a:p>
            <a:pPr>
              <a:defRPr sz="24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Ми з радістю на них відповімо.</a:t>
            </a:r>
          </a:p>
        </p:txBody>
      </p:sp>
      <p:sp>
        <p:nvSpPr>
          <p:cNvPr id="175" name="Прямоугольник 2"/>
          <p:cNvSpPr txBox="1"/>
          <p:nvPr/>
        </p:nvSpPr>
        <p:spPr>
          <a:xfrm>
            <a:off x="5159297" y="1918042"/>
            <a:ext cx="3776103" cy="165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150000"/>
              </a:lnSpc>
              <a:defRPr sz="2800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Гіровець Сергій</a:t>
            </a:r>
          </a:p>
          <a:p>
            <a:pPr algn="ctr"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Керівник франчайзингового</a:t>
            </a:r>
          </a:p>
          <a:p>
            <a:pPr algn="ctr"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напрямку Мережі туристичних</a:t>
            </a:r>
          </a:p>
          <a:p>
            <a:pPr algn="ctr"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агентств «Поїхали з нами»</a:t>
            </a:r>
          </a:p>
        </p:txBody>
      </p:sp>
      <p:sp>
        <p:nvSpPr>
          <p:cNvPr id="176" name="Прямоугольник 3"/>
          <p:cNvSpPr txBox="1"/>
          <p:nvPr/>
        </p:nvSpPr>
        <p:spPr>
          <a:xfrm>
            <a:off x="5444697" y="3718007"/>
            <a:ext cx="3453766" cy="268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000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Телефони:</a:t>
            </a:r>
          </a:p>
          <a:p>
            <a:pPr algn="ctr">
              <a:lnSpc>
                <a:spcPct val="150000"/>
              </a:lnSpc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+38 (067) 402-85-48</a:t>
            </a:r>
          </a:p>
          <a:p>
            <a:pPr algn="ctr"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+38 (095) 586-68-36</a:t>
            </a:r>
          </a:p>
          <a:p>
            <a:pPr algn="ctr">
              <a:lnSpc>
                <a:spcPct val="150000"/>
              </a:lnSpc>
              <a:defRPr sz="2000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E-mail:</a:t>
            </a:r>
          </a:p>
          <a:p>
            <a:pPr algn="ctr"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sergeygir@poehalisnami.com</a:t>
            </a:r>
          </a:p>
          <a:p>
            <a:pPr algn="ctr">
              <a:lnSpc>
                <a:spcPct val="150000"/>
              </a:lnSpc>
              <a:defRPr sz="2000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Месенджери:</a:t>
            </a:r>
          </a:p>
          <a:p>
            <a:pPr algn="ctr"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Telegram/Viber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Прямоугольник 4"/>
          <p:cNvSpPr txBox="1"/>
          <p:nvPr/>
        </p:nvSpPr>
        <p:spPr>
          <a:xfrm>
            <a:off x="1681572" y="337469"/>
            <a:ext cx="6532717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Наше лідерство базується</a:t>
            </a:r>
          </a:p>
          <a:p>
            <a:pPr algn="ctr">
              <a:defRPr sz="24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на</a:t>
            </a:r>
            <a:r>
              <a:rPr>
                <a:solidFill>
                  <a:srgbClr val="0070C0"/>
                </a:solidFill>
              </a:rPr>
              <a:t> </a:t>
            </a:r>
            <a:r>
              <a:rPr sz="2800">
                <a:solidFill>
                  <a:srgbClr val="0070C0"/>
                </a:solidFill>
              </a:rPr>
              <a:t>5 основних принципах бізнесу, </a:t>
            </a:r>
            <a:r>
              <a:t>це:</a:t>
            </a:r>
          </a:p>
        </p:txBody>
      </p:sp>
      <p:sp>
        <p:nvSpPr>
          <p:cNvPr id="106" name="Прямоугольник 5"/>
          <p:cNvSpPr txBox="1"/>
          <p:nvPr/>
        </p:nvSpPr>
        <p:spPr>
          <a:xfrm>
            <a:off x="433360" y="2862554"/>
            <a:ext cx="188661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ЕФЕКТИВНИЙ</a:t>
            </a:r>
          </a:p>
          <a:p>
            <a:pPr algn="ctr"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МАРКЕТИНГ</a:t>
            </a:r>
          </a:p>
        </p:txBody>
      </p:sp>
      <p:sp>
        <p:nvSpPr>
          <p:cNvPr id="107" name="Прямоугольник 6"/>
          <p:cNvSpPr txBox="1"/>
          <p:nvPr/>
        </p:nvSpPr>
        <p:spPr>
          <a:xfrm>
            <a:off x="575974" y="4997308"/>
            <a:ext cx="1601389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600"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НОВІТНІ</a:t>
            </a:r>
          </a:p>
          <a:p>
            <a:pPr algn="ctr"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ТЕХНОЛОГІЇ</a:t>
            </a:r>
          </a:p>
          <a:p>
            <a:pPr algn="ctr">
              <a:defRPr sz="16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(власна СРМ-</a:t>
            </a:r>
          </a:p>
          <a:p>
            <a:pPr algn="ctr">
              <a:defRPr sz="16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система)</a:t>
            </a:r>
            <a:br/>
            <a:endParaRPr/>
          </a:p>
        </p:txBody>
      </p:sp>
      <p:sp>
        <p:nvSpPr>
          <p:cNvPr id="108" name="Прямоугольник 7"/>
          <p:cNvSpPr txBox="1"/>
          <p:nvPr/>
        </p:nvSpPr>
        <p:spPr>
          <a:xfrm>
            <a:off x="7261999" y="2566053"/>
            <a:ext cx="2146674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СИСТЕМНЕ</a:t>
            </a:r>
          </a:p>
          <a:p>
            <a:pPr algn="ctr">
              <a:defRPr sz="2400"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НАВЧАННЯ</a:t>
            </a:r>
          </a:p>
          <a:p>
            <a:pPr algn="ctr">
              <a:defRPr sz="17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(як менеджерів,</a:t>
            </a:r>
          </a:p>
          <a:p>
            <a:pPr algn="ctr">
              <a:defRPr sz="17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так і керівників)</a:t>
            </a:r>
          </a:p>
        </p:txBody>
      </p:sp>
      <p:sp>
        <p:nvSpPr>
          <p:cNvPr id="109" name="Прямоугольник 8"/>
          <p:cNvSpPr txBox="1"/>
          <p:nvPr/>
        </p:nvSpPr>
        <p:spPr>
          <a:xfrm>
            <a:off x="7512468" y="5239137"/>
            <a:ext cx="190514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УПРАВЛІННЯ</a:t>
            </a:r>
          </a:p>
          <a:p>
            <a:pPr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ПРОДАЖАМИ</a:t>
            </a:r>
          </a:p>
        </p:txBody>
      </p:sp>
      <p:sp>
        <p:nvSpPr>
          <p:cNvPr id="110" name="Прямоугольник 9"/>
          <p:cNvSpPr txBox="1"/>
          <p:nvPr/>
        </p:nvSpPr>
        <p:spPr>
          <a:xfrm>
            <a:off x="3993613" y="5093642"/>
            <a:ext cx="1886615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ВІДОМИЙ</a:t>
            </a:r>
          </a:p>
          <a:p>
            <a:pPr algn="ctr"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ТУРИСТИЧНИЙ</a:t>
            </a:r>
          </a:p>
          <a:p>
            <a:pPr algn="ctr">
              <a:defRPr b="1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БРЕНД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ямоугольник 1"/>
          <p:cNvSpPr txBox="1"/>
          <p:nvPr/>
        </p:nvSpPr>
        <p:spPr>
          <a:xfrm>
            <a:off x="574227" y="3739122"/>
            <a:ext cx="8537687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Сайт </a:t>
            </a:r>
            <a:r>
              <a:rPr>
                <a:solidFill>
                  <a:srgbClr val="0070C0"/>
                </a:solidFill>
              </a:rPr>
              <a:t>«Поїхали з нами» </a:t>
            </a:r>
            <a:r>
              <a:t>є абсолютним лідером серед усіх інтернет-ресурсів України за кількістю відвідувачів.</a:t>
            </a:r>
          </a:p>
        </p:txBody>
      </p:sp>
      <p:sp>
        <p:nvSpPr>
          <p:cNvPr id="113" name="Прямоугольник 2"/>
          <p:cNvSpPr txBox="1"/>
          <p:nvPr/>
        </p:nvSpPr>
        <p:spPr>
          <a:xfrm>
            <a:off x="3518997" y="5395952"/>
            <a:ext cx="4763736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Більше ніж 300 тис. відвідувачів кожного місяця, навіть під час війни.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Прямоугольник 1"/>
          <p:cNvSpPr txBox="1"/>
          <p:nvPr/>
        </p:nvSpPr>
        <p:spPr>
          <a:xfrm>
            <a:off x="1352446" y="4639616"/>
            <a:ext cx="8248341" cy="227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Лідогенерація для офісів мережі</a:t>
            </a:r>
          </a:p>
          <a:p>
            <a:pPr>
              <a:defRPr sz="36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з відслідковуванням ROI, яке</a:t>
            </a:r>
          </a:p>
          <a:p>
            <a:pPr>
              <a:defRPr sz="36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повинно складати не менше ніж </a:t>
            </a:r>
            <a:r>
              <a:rPr b="1"/>
              <a:t>200%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Прямоугольник 3"/>
          <p:cNvSpPr txBox="1"/>
          <p:nvPr/>
        </p:nvSpPr>
        <p:spPr>
          <a:xfrm>
            <a:off x="663559" y="4826675"/>
            <a:ext cx="9019607" cy="140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400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Система навчання </a:t>
            </a:r>
            <a:r>
              <a:rPr sz="2000">
                <a:solidFill>
                  <a:srgbClr val="000000"/>
                </a:solidFill>
              </a:rPr>
              <a:t>— окремо для керівників та менеджерів, яка складається з початкового навчання, навчання в СРМ-системі, курсів для менеджерів та керівників, кураторства офісів під час роботи тощо.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Прямоугольник 1"/>
          <p:cNvSpPr txBox="1"/>
          <p:nvPr/>
        </p:nvSpPr>
        <p:spPr>
          <a:xfrm>
            <a:off x="539989" y="436258"/>
            <a:ext cx="9118463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«Поїхали з нами» </a:t>
            </a:r>
            <a:r>
              <a:rPr>
                <a:solidFill>
                  <a:srgbClr val="000000"/>
                </a:solidFill>
              </a:rPr>
              <a:t>є найбільш технологічною компанією</a:t>
            </a:r>
          </a:p>
          <a:p>
            <a:pPr>
              <a:lnSpc>
                <a:spcPct val="150000"/>
              </a:lnSpc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на ринку України. В нас є власна СРМ-система, яку ми розробляємо і вдосконалюємо більше 10 років, а також власний пошук турів з підключеними українськими за зарубіжними туроператорами.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рямоугольник 1"/>
          <p:cNvSpPr txBox="1"/>
          <p:nvPr/>
        </p:nvSpPr>
        <p:spPr>
          <a:xfrm>
            <a:off x="1874521" y="3074425"/>
            <a:ext cx="6095175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2000">
                <a:solidFill>
                  <a:srgbClr val="0070C0"/>
                </a:solidFill>
                <a:latin typeface="Bahnschrift"/>
                <a:ea typeface="Bahnschrift"/>
                <a:cs typeface="Bahnschrift"/>
                <a:sym typeface="Bahnschrift"/>
              </a:defRPr>
            </a:pPr>
            <a:r>
              <a:t>Продажі </a:t>
            </a:r>
            <a:r>
              <a:rPr>
                <a:solidFill>
                  <a:srgbClr val="000000"/>
                </a:solidFill>
              </a:rPr>
              <a:t>— це основа нашого бізнесу.</a:t>
            </a:r>
          </a:p>
          <a:p>
            <a:pPr algn="ctr">
              <a:lnSpc>
                <a:spcPct val="150000"/>
              </a:lnSpc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Ми приділяємо велику увагу організації системи продажів та управління агентством. </a:t>
            </a:r>
          </a:p>
        </p:txBody>
      </p:sp>
      <p:sp>
        <p:nvSpPr>
          <p:cNvPr id="122" name="Прямоугольник 2"/>
          <p:cNvSpPr txBox="1"/>
          <p:nvPr/>
        </p:nvSpPr>
        <p:spPr>
          <a:xfrm>
            <a:off x="704746" y="5240976"/>
            <a:ext cx="789102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FFFFFF"/>
                </a:solidFill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Кожен керівник може керувати своїм бізнесом (в тому числі віддалено), завдяки комплексу показників, які є в СРМ-системі.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рямоугольник 1"/>
          <p:cNvSpPr txBox="1"/>
          <p:nvPr/>
        </p:nvSpPr>
        <p:spPr>
          <a:xfrm>
            <a:off x="1116637" y="433169"/>
            <a:ext cx="7750983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2000">
                <a:latin typeface="Bahnschrift"/>
                <a:ea typeface="Bahnschrift"/>
                <a:cs typeface="Bahnschrift"/>
                <a:sym typeface="Bahnschrift"/>
              </a:defRPr>
            </a:pPr>
            <a:r>
              <a:t>Бренд </a:t>
            </a:r>
            <a:r>
              <a:rPr>
                <a:solidFill>
                  <a:srgbClr val="0070C0"/>
                </a:solidFill>
              </a:rPr>
              <a:t>«Поїхали з нами» </a:t>
            </a:r>
            <a:r>
              <a:t>є туристичним брендом, який, за даними GOOGLE TRENDS, користувачі найчастіше шукають в Інтернеті, у порівнянні з іншими туристичними компаніями України.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722</Words>
  <Application>Microsoft Office PowerPoint</Application>
  <PresentationFormat>Лист A4 (210x297 мм)</PresentationFormat>
  <Paragraphs>111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Bahnschrift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modified xsi:type="dcterms:W3CDTF">2023-05-08T15:11:35Z</dcterms:modified>
</cp:coreProperties>
</file>