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370" r:id="rId2"/>
    <p:sldId id="360" r:id="rId3"/>
    <p:sldId id="361" r:id="rId4"/>
    <p:sldId id="362" r:id="rId5"/>
    <p:sldId id="393" r:id="rId6"/>
    <p:sldId id="372" r:id="rId7"/>
    <p:sldId id="394" r:id="rId8"/>
    <p:sldId id="395" r:id="rId9"/>
    <p:sldId id="368" r:id="rId10"/>
    <p:sldId id="343" r:id="rId11"/>
    <p:sldId id="396" r:id="rId12"/>
    <p:sldId id="397" r:id="rId13"/>
    <p:sldId id="295" r:id="rId14"/>
    <p:sldId id="390" r:id="rId15"/>
    <p:sldId id="398" r:id="rId16"/>
    <p:sldId id="356" r:id="rId17"/>
    <p:sldId id="302" r:id="rId18"/>
    <p:sldId id="373" r:id="rId19"/>
    <p:sldId id="374" r:id="rId20"/>
    <p:sldId id="399" r:id="rId21"/>
    <p:sldId id="401" r:id="rId22"/>
    <p:sldId id="341" r:id="rId23"/>
    <p:sldId id="400" r:id="rId24"/>
    <p:sldId id="307" r:id="rId25"/>
    <p:sldId id="392" r:id="rId26"/>
    <p:sldId id="371" r:id="rId27"/>
    <p:sldId id="391" r:id="rId28"/>
    <p:sldId id="342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lena Tsykrovskaya" initials="AT" lastIdx="1" clrIdx="6">
    <p:extLst>
      <p:ext uri="{19B8F6BF-5375-455C-9EA6-DF929625EA0E}">
        <p15:presenceInfo xmlns:p15="http://schemas.microsoft.com/office/powerpoint/2012/main" userId="S-1-5-21-134875511-1401903370-879972363-5670" providerId="AD"/>
      </p:ext>
    </p:extLst>
  </p:cmAuthor>
  <p:cmAuthor id="1" name="Пользователь Microsoft Office" initials="Office" lastIdx="2" clrIdx="0"/>
  <p:cmAuthor id="2" name="Пользователь Microsoft Office" initials="Office [2]" lastIdx="1" clrIdx="1"/>
  <p:cmAuthor id="3" name="Пользователь Microsoft Office" initials="Office [3]" lastIdx="1" clrIdx="2"/>
  <p:cmAuthor id="4" name="Пользователь Microsoft Office" initials="Office [4]" lastIdx="1" clrIdx="3"/>
  <p:cmAuthor id="5" name="Пользователь Microsoft Office" initials="Office [5]" lastIdx="1" clrIdx="4"/>
  <p:cmAuthor id="6" name="Пользователь Microsoft Office" initials="Office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0"/>
    <a:srgbClr val="E86B00"/>
    <a:srgbClr val="0066CC"/>
    <a:srgbClr val="14425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21" autoAdjust="0"/>
    <p:restoredTop sz="95701" autoAdjust="0"/>
  </p:normalViewPr>
  <p:slideViewPr>
    <p:cSldViewPr>
      <p:cViewPr varScale="1">
        <p:scale>
          <a:sx n="82" d="100"/>
          <a:sy n="82" d="100"/>
        </p:scale>
        <p:origin x="15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0;&#1083;&#1077;&#1096;&#1082;&#1072;%2019.12.08\&#1060;&#1083;&#1077;&#1096;&#1082;&#1072;\Poehali_s_nami\&#1092;&#1088;&#1072;&#1085;&#1095;&#1072;&#1081;&#1079;&#1080;\&#1056;&#1077;&#1077;&#1089;&#1090;&#1088;%20&#1092;&#1088;&#1072;&#1085;&#1096;&#1080;&#1079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6666144"/>
        <c:axId val="-136672128"/>
      </c:lineChart>
      <c:catAx>
        <c:axId val="-136666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36672128"/>
        <c:crosses val="autoZero"/>
        <c:auto val="1"/>
        <c:lblAlgn val="ctr"/>
        <c:lblOffset val="100"/>
        <c:noMultiLvlLbl val="0"/>
      </c:catAx>
      <c:valAx>
        <c:axId val="-1366721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1366661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Лист5!$A$1:$A$13</c:f>
              <c:strCache>
                <c:ptCount val="13"/>
                <c:pt idx="0">
                  <c:v>2008 рік</c:v>
                </c:pt>
                <c:pt idx="1">
                  <c:v>2009 рік</c:v>
                </c:pt>
                <c:pt idx="2">
                  <c:v>2010 рік</c:v>
                </c:pt>
                <c:pt idx="3">
                  <c:v>2011 рік</c:v>
                </c:pt>
                <c:pt idx="4">
                  <c:v>2012 рік</c:v>
                </c:pt>
                <c:pt idx="5">
                  <c:v>2013 рік</c:v>
                </c:pt>
                <c:pt idx="6">
                  <c:v>2014 рік</c:v>
                </c:pt>
                <c:pt idx="7">
                  <c:v>2015 рік</c:v>
                </c:pt>
                <c:pt idx="8">
                  <c:v>2016 рік</c:v>
                </c:pt>
                <c:pt idx="9">
                  <c:v>2017 рік</c:v>
                </c:pt>
                <c:pt idx="10">
                  <c:v>2018 рік</c:v>
                </c:pt>
                <c:pt idx="11">
                  <c:v>2019 рік</c:v>
                </c:pt>
                <c:pt idx="12">
                  <c:v>план на 2020 рік</c:v>
                </c:pt>
              </c:strCache>
            </c:strRef>
          </c:cat>
          <c:val>
            <c:numRef>
              <c:f>Лист5!$B$1:$B$13</c:f>
              <c:numCache>
                <c:formatCode>General</c:formatCode>
                <c:ptCount val="13"/>
                <c:pt idx="0">
                  <c:v>3</c:v>
                </c:pt>
                <c:pt idx="1">
                  <c:v>22</c:v>
                </c:pt>
                <c:pt idx="2">
                  <c:v>53</c:v>
                </c:pt>
                <c:pt idx="3">
                  <c:v>93</c:v>
                </c:pt>
                <c:pt idx="4">
                  <c:v>130</c:v>
                </c:pt>
                <c:pt idx="5">
                  <c:v>192</c:v>
                </c:pt>
                <c:pt idx="6">
                  <c:v>205</c:v>
                </c:pt>
                <c:pt idx="7">
                  <c:v>210</c:v>
                </c:pt>
                <c:pt idx="8">
                  <c:v>250</c:v>
                </c:pt>
                <c:pt idx="9">
                  <c:v>300</c:v>
                </c:pt>
                <c:pt idx="10">
                  <c:v>320</c:v>
                </c:pt>
                <c:pt idx="11">
                  <c:v>354</c:v>
                </c:pt>
                <c:pt idx="12">
                  <c:v>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3E-47D1-93F2-B5134040FC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36666144"/>
        <c:axId val="-136672128"/>
      </c:lineChart>
      <c:catAx>
        <c:axId val="-13666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UA"/>
          </a:p>
        </c:txPr>
        <c:crossAx val="-136672128"/>
        <c:crosses val="autoZero"/>
        <c:auto val="1"/>
        <c:lblAlgn val="ctr"/>
        <c:lblOffset val="100"/>
        <c:noMultiLvlLbl val="0"/>
      </c:catAx>
      <c:valAx>
        <c:axId val="-136672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UA"/>
          </a:p>
        </c:txPr>
        <c:crossAx val="-136666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8A5E-56C1-4002-99EF-8DAE2972730B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DF05E-8836-4467-A93A-AE7194666F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7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DF05E-8836-4467-A93A-AE7194666F6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25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DF05E-8836-4467-A93A-AE7194666F6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3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3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62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22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2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66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67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38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8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08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3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B3730-240E-4CF2-825E-5B04E4E4C3F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E67A1-8B18-4314-AEFD-37BA282AA7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9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5445224"/>
            <a:ext cx="6387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ФРАНЧАЙЗИНГОВА </a:t>
            </a: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ПРОПОЗИЦІЯ</a:t>
            </a:r>
            <a:endParaRPr lang="uk-UA" sz="2400" dirty="0">
              <a:solidFill>
                <a:srgbClr val="0051A0"/>
              </a:solidFill>
              <a:latin typeface="Circe Bold" panose="020B06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45795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5472608" cy="79208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66CC"/>
                </a:solidFill>
                <a:latin typeface="Circe Light" panose="020B0402020203020203" pitchFamily="34" charset="-52"/>
              </a:rPr>
              <a:t>ВИМОГИ ДО ПАРТНЕРІВ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515309" y="2420888"/>
            <a:ext cx="5377078" cy="2348718"/>
          </a:xfrm>
        </p:spPr>
        <p:txBody>
          <a:bodyPr rtlCol="0"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ru-RU" sz="2500" b="1" dirty="0">
                <a:solidFill>
                  <a:srgbClr val="0051A0"/>
                </a:solidFill>
                <a:latin typeface="Circe" panose="020B0502020203020203" pitchFamily="34" charset="-52"/>
              </a:rPr>
              <a:t>К руководителю: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Вища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або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середня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освіта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Впевнений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користувач</a:t>
            </a:r>
            <a:r>
              <a:rPr lang="ru-RU" sz="1800" dirty="0">
                <a:latin typeface="Circe" panose="020B0502020203020203" pitchFamily="34" charset="-52"/>
              </a:rPr>
              <a:t> ПК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Навички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ведення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управління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бізнесом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Прагнення</a:t>
            </a:r>
            <a:r>
              <a:rPr lang="ru-RU" sz="1800" dirty="0">
                <a:latin typeface="Circe" panose="020B0502020203020203" pitchFamily="34" charset="-52"/>
              </a:rPr>
              <a:t> до </a:t>
            </a:r>
            <a:r>
              <a:rPr lang="ru-RU" sz="1800" dirty="0" err="1">
                <a:latin typeface="Circe" panose="020B0502020203020203" pitchFamily="34" charset="-52"/>
              </a:rPr>
              <a:t>розвитку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удосконалення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професійних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навичок</a:t>
            </a:r>
            <a:r>
              <a:rPr lang="ru-RU" sz="1800" dirty="0">
                <a:latin typeface="Circe" panose="020B0502020203020203" pitchFamily="34" charset="-52"/>
              </a:rPr>
              <a:t> в </a:t>
            </a:r>
            <a:r>
              <a:rPr lang="ru-RU" sz="1800" dirty="0" err="1">
                <a:latin typeface="Circe" panose="020B0502020203020203" pitchFamily="34" charset="-52"/>
              </a:rPr>
              <a:t>туристичному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бізнесі</a:t>
            </a:r>
            <a:endParaRPr lang="ru-RU" sz="18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18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309" y="5146034"/>
            <a:ext cx="5976664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00" b="1" dirty="0">
                <a:solidFill>
                  <a:srgbClr val="0051A0"/>
                </a:solidFill>
                <a:latin typeface="Circe" panose="020B0502020203020203" pitchFamily="34" charset="-52"/>
              </a:rPr>
              <a:t>До </a:t>
            </a:r>
            <a:r>
              <a:rPr lang="ru-RU" sz="25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кількості</a:t>
            </a:r>
            <a:r>
              <a:rPr lang="ru-RU" sz="25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5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працівників</a:t>
            </a:r>
            <a:r>
              <a:rPr lang="ru-RU" sz="2500" b="1" dirty="0">
                <a:solidFill>
                  <a:srgbClr val="0051A0"/>
                </a:solidFill>
                <a:latin typeface="Circe" panose="020B0502020203020203" pitchFamily="34" charset="-52"/>
              </a:rPr>
              <a:t> в </a:t>
            </a:r>
            <a:r>
              <a:rPr lang="ru-RU" sz="25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офісі</a:t>
            </a:r>
            <a:r>
              <a:rPr lang="ru-RU" sz="2500" b="1" dirty="0">
                <a:solidFill>
                  <a:srgbClr val="0051A0"/>
                </a:solidFill>
                <a:latin typeface="Circe" panose="020B0502020203020203" pitchFamily="34" charset="-52"/>
              </a:rPr>
              <a:t>:</a:t>
            </a:r>
          </a:p>
          <a:p>
            <a:pPr>
              <a:defRPr/>
            </a:pPr>
            <a:r>
              <a:rPr lang="ru-RU" dirty="0" err="1">
                <a:latin typeface="Circe" panose="020B0502020203020203" pitchFamily="34" charset="-52"/>
              </a:rPr>
              <a:t>Мінімум</a:t>
            </a:r>
            <a:r>
              <a:rPr lang="ru-RU" dirty="0">
                <a:latin typeface="Circe" panose="020B0502020203020203" pitchFamily="34" charset="-52"/>
              </a:rPr>
              <a:t> три </a:t>
            </a:r>
            <a:r>
              <a:rPr lang="ru-RU" dirty="0" err="1">
                <a:latin typeface="Circe" panose="020B0502020203020203" pitchFamily="34" charset="-52"/>
              </a:rPr>
              <a:t>співробітника</a:t>
            </a:r>
            <a:r>
              <a:rPr lang="ru-RU" dirty="0">
                <a:latin typeface="Circe" panose="020B0502020203020203" pitchFamily="34" charset="-52"/>
              </a:rPr>
              <a:t>, один з </a:t>
            </a:r>
            <a:r>
              <a:rPr lang="ru-RU" dirty="0" err="1">
                <a:latin typeface="Circe" panose="020B0502020203020203" pitchFamily="34" charset="-52"/>
              </a:rPr>
              <a:t>яких</a:t>
            </a:r>
            <a:r>
              <a:rPr lang="ru-RU" dirty="0">
                <a:latin typeface="Circe" panose="020B0502020203020203" pitchFamily="34" charset="-52"/>
              </a:rPr>
              <a:t> буде як директором, так і </a:t>
            </a:r>
            <a:r>
              <a:rPr lang="ru-RU" dirty="0" err="1">
                <a:latin typeface="Circe" panose="020B0502020203020203" pitchFamily="34" charset="-52"/>
              </a:rPr>
              <a:t>виконувати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функції</a:t>
            </a:r>
            <a:r>
              <a:rPr lang="ru-RU" dirty="0">
                <a:latin typeface="Circe" panose="020B0502020203020203" pitchFamily="34" charset="-52"/>
              </a:rPr>
              <a:t> менеджера для </a:t>
            </a:r>
            <a:r>
              <a:rPr lang="uk-UA" dirty="0">
                <a:latin typeface="Circe" panose="020B0502020203020203" pitchFamily="34" charset="-52"/>
              </a:rPr>
              <a:t>обласних центрів та мінімум два – для райцентрів</a:t>
            </a:r>
            <a:endParaRPr lang="en-US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12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5150" y="260648"/>
            <a:ext cx="4644506" cy="647700"/>
          </a:xfrm>
        </p:spPr>
        <p:txBody>
          <a:bodyPr>
            <a:noAutofit/>
          </a:bodyPr>
          <a:lstStyle/>
          <a:p>
            <a:pPr algn="ctr"/>
            <a:r>
              <a:rPr lang="ru-RU" altLang="ru-RU" sz="2600" dirty="0">
                <a:solidFill>
                  <a:srgbClr val="0051A0"/>
                </a:solidFill>
                <a:latin typeface="Circe Bold" panose="020B0602020203020203" pitchFamily="34" charset="-52"/>
              </a:rPr>
              <a:t>ЗАГАЛЬНІ ВИМОГИ ДО МІСЦЯ РОЗТАШУВАННЯ 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5214" y="1412776"/>
            <a:ext cx="676875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dirty="0">
                <a:latin typeface="Circe" panose="020B0502020203020203" pitchFamily="34" charset="-52"/>
              </a:rPr>
              <a:t> У будь-</a:t>
            </a:r>
            <a:r>
              <a:rPr lang="ru-RU" dirty="0" err="1">
                <a:latin typeface="Circe" panose="020B0502020203020203" pitchFamily="34" charset="-52"/>
              </a:rPr>
              <a:t>якому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місті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України</a:t>
            </a:r>
            <a:r>
              <a:rPr lang="ru-RU" dirty="0">
                <a:latin typeface="Circe" panose="020B0502020203020203" pitchFamily="34" charset="-52"/>
              </a:rPr>
              <a:t>, </a:t>
            </a:r>
            <a:r>
              <a:rPr lang="ru-RU" dirty="0" err="1">
                <a:latin typeface="Circe" panose="020B0502020203020203" pitchFamily="34" charset="-52"/>
              </a:rPr>
              <a:t>переважно</a:t>
            </a:r>
            <a:r>
              <a:rPr lang="ru-RU" dirty="0">
                <a:latin typeface="Circe" panose="020B0502020203020203" pitchFamily="34" charset="-52"/>
              </a:rPr>
              <a:t> з </a:t>
            </a:r>
            <a:r>
              <a:rPr lang="ru-RU" dirty="0" err="1">
                <a:latin typeface="Circe" panose="020B0502020203020203" pitchFamily="34" charset="-52"/>
              </a:rPr>
              <a:t>населенням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від</a:t>
            </a:r>
            <a:r>
              <a:rPr lang="ru-RU" dirty="0">
                <a:latin typeface="Circe" panose="020B0502020203020203" pitchFamily="34" charset="-52"/>
              </a:rPr>
              <a:t> 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dirty="0">
                <a:latin typeface="Circe" panose="020B0502020203020203" pitchFamily="34" charset="-52"/>
              </a:rPr>
              <a:t>50 000 </a:t>
            </a:r>
            <a:r>
              <a:rPr lang="ru-RU" dirty="0" err="1">
                <a:latin typeface="Circe" panose="020B0502020203020203" pitchFamily="34" charset="-52"/>
              </a:rPr>
              <a:t>чоловік</a:t>
            </a: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dirty="0" err="1">
                <a:latin typeface="Circe" panose="020B0502020203020203" pitchFamily="34" charset="-52"/>
              </a:rPr>
              <a:t>Якщо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мова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йде</a:t>
            </a:r>
            <a:r>
              <a:rPr lang="ru-RU" dirty="0">
                <a:latin typeface="Circe" panose="020B0502020203020203" pitchFamily="34" charset="-52"/>
              </a:rPr>
              <a:t> про </a:t>
            </a:r>
            <a:r>
              <a:rPr lang="ru-RU" dirty="0" err="1">
                <a:latin typeface="Circe" panose="020B0502020203020203" pitchFamily="34" charset="-52"/>
              </a:rPr>
              <a:t>місто</a:t>
            </a:r>
            <a:r>
              <a:rPr lang="ru-RU" dirty="0">
                <a:latin typeface="Circe" panose="020B0502020203020203" pitchFamily="34" charset="-52"/>
              </a:rPr>
              <a:t> з </a:t>
            </a:r>
            <a:r>
              <a:rPr lang="ru-RU" dirty="0" err="1">
                <a:latin typeface="Circe" panose="020B0502020203020203" pitchFamily="34" charset="-52"/>
              </a:rPr>
              <a:t>населенням</a:t>
            </a:r>
            <a:r>
              <a:rPr lang="ru-RU" dirty="0">
                <a:latin typeface="Circe" panose="020B0502020203020203" pitchFamily="34" charset="-52"/>
              </a:rPr>
              <a:t> до 100 000 </a:t>
            </a:r>
            <a:r>
              <a:rPr lang="ru-RU" dirty="0" err="1">
                <a:latin typeface="Circe" panose="020B0502020203020203" pitchFamily="34" charset="-52"/>
              </a:rPr>
              <a:t>чоловік</a:t>
            </a:r>
            <a:r>
              <a:rPr lang="ru-RU" dirty="0">
                <a:latin typeface="Circe" panose="020B0502020203020203" pitchFamily="34" charset="-52"/>
              </a:rPr>
              <a:t>, </a:t>
            </a:r>
            <a:r>
              <a:rPr lang="ru-RU" dirty="0" err="1">
                <a:latin typeface="Circe" panose="020B0502020203020203" pitchFamily="34" charset="-52"/>
              </a:rPr>
              <a:t>можливе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відкриття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тільки</a:t>
            </a:r>
            <a:r>
              <a:rPr lang="ru-RU" dirty="0">
                <a:latin typeface="Circe" panose="020B0502020203020203" pitchFamily="34" charset="-52"/>
              </a:rPr>
              <a:t> одного </a:t>
            </a:r>
            <a:r>
              <a:rPr lang="ru-RU" dirty="0" err="1">
                <a:latin typeface="Circe" panose="020B0502020203020203" pitchFamily="34" charset="-52"/>
              </a:rPr>
              <a:t>офісу</a:t>
            </a:r>
            <a:r>
              <a:rPr lang="ru-RU" dirty="0">
                <a:latin typeface="Circe" panose="020B0502020203020203" pitchFamily="34" charset="-52"/>
              </a:rPr>
              <a:t> «</a:t>
            </a:r>
            <a:r>
              <a:rPr lang="ru-RU" dirty="0" err="1">
                <a:latin typeface="Circe" panose="020B0502020203020203" pitchFamily="34" charset="-52"/>
              </a:rPr>
              <a:t>Поїхали</a:t>
            </a:r>
            <a:r>
              <a:rPr lang="ru-RU" dirty="0">
                <a:latin typeface="Circe" panose="020B0502020203020203" pitchFamily="34" charset="-52"/>
              </a:rPr>
              <a:t> з нами»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dirty="0" err="1">
                <a:latin typeface="Circe" panose="020B0502020203020203" pitchFamily="34" charset="-52"/>
              </a:rPr>
              <a:t>Розташування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офісу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має</a:t>
            </a:r>
            <a:r>
              <a:rPr lang="ru-RU" dirty="0">
                <a:latin typeface="Circe" panose="020B0502020203020203" pitchFamily="34" charset="-52"/>
              </a:rPr>
              <a:t> бути таким, яке легко </a:t>
            </a:r>
            <a:r>
              <a:rPr lang="ru-RU" dirty="0" err="1">
                <a:latin typeface="Circe" panose="020B0502020203020203" pitchFamily="34" charset="-52"/>
              </a:rPr>
              <a:t>описати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клієнту</a:t>
            </a:r>
            <a:r>
              <a:rPr lang="ru-RU" dirty="0">
                <a:latin typeface="Circe" panose="020B0502020203020203" pitchFamily="34" charset="-52"/>
              </a:rPr>
              <a:t> і </a:t>
            </a:r>
            <a:r>
              <a:rPr lang="ru-RU" dirty="0" err="1">
                <a:latin typeface="Circe" panose="020B0502020203020203" pitchFamily="34" charset="-52"/>
              </a:rPr>
              <a:t>пояснити</a:t>
            </a:r>
            <a:r>
              <a:rPr lang="ru-RU" dirty="0">
                <a:latin typeface="Circe" panose="020B0502020203020203" pitchFamily="34" charset="-52"/>
              </a:rPr>
              <a:t>, як </a:t>
            </a:r>
            <a:r>
              <a:rPr lang="ru-RU" dirty="0" err="1">
                <a:latin typeface="Circe" panose="020B0502020203020203" pitchFamily="34" charset="-52"/>
              </a:rPr>
              <a:t>дістатися</a:t>
            </a:r>
            <a:endParaRPr lang="en-US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8197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5150" y="260648"/>
            <a:ext cx="4644506" cy="647700"/>
          </a:xfrm>
        </p:spPr>
        <p:txBody>
          <a:bodyPr>
            <a:noAutofit/>
          </a:bodyPr>
          <a:lstStyle/>
          <a:p>
            <a:pPr algn="ctr"/>
            <a:r>
              <a:rPr lang="ru-RU" altLang="ru-RU" sz="2600" dirty="0">
                <a:solidFill>
                  <a:srgbClr val="0051A0"/>
                </a:solidFill>
                <a:latin typeface="Circe Bold" panose="020B0602020203020203" pitchFamily="34" charset="-52"/>
              </a:rPr>
              <a:t>ЗАГАЛЬНІ ВИМОГИ ДО МІСЦЯ РОЗТАШУВАННЯ 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412776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600" dirty="0" err="1">
                <a:latin typeface="Circe" panose="020B0502020203020203" pitchFamily="34" charset="-52"/>
              </a:rPr>
              <a:t>Переважно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розташування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офісу</a:t>
            </a:r>
            <a:r>
              <a:rPr lang="ru-RU" sz="1600" dirty="0">
                <a:latin typeface="Circe" panose="020B0502020203020203" pitchFamily="34" charset="-52"/>
              </a:rPr>
              <a:t> на 1 </a:t>
            </a:r>
            <a:r>
              <a:rPr lang="ru-RU" sz="1600" dirty="0" err="1">
                <a:latin typeface="Circe" panose="020B0502020203020203" pitchFamily="34" charset="-52"/>
              </a:rPr>
              <a:t>поверсі</a:t>
            </a:r>
            <a:r>
              <a:rPr lang="ru-RU" sz="1600" dirty="0">
                <a:latin typeface="Circe" panose="020B0502020203020203" pitchFamily="34" charset="-52"/>
              </a:rPr>
              <a:t> (в </a:t>
            </a:r>
            <a:r>
              <a:rPr lang="ru-RU" sz="1600" dirty="0" err="1">
                <a:latin typeface="Circe" panose="020B0502020203020203" pitchFamily="34" charset="-52"/>
              </a:rPr>
              <a:t>житлових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будинках</a:t>
            </a:r>
            <a:r>
              <a:rPr lang="ru-RU" sz="1600" dirty="0">
                <a:latin typeface="Circe" panose="020B0502020203020203" pitchFamily="34" charset="-52"/>
              </a:rPr>
              <a:t> – не </a:t>
            </a:r>
            <a:r>
              <a:rPr lang="ru-RU" sz="1600" dirty="0" err="1">
                <a:latin typeface="Circe" panose="020B0502020203020203" pitchFamily="34" charset="-52"/>
              </a:rPr>
              <a:t>вище</a:t>
            </a:r>
            <a:r>
              <a:rPr lang="ru-RU" sz="1600" dirty="0">
                <a:latin typeface="Circe" panose="020B0502020203020203" pitchFamily="34" charset="-52"/>
              </a:rPr>
              <a:t> 2-го).</a:t>
            </a:r>
          </a:p>
          <a:p>
            <a:pPr>
              <a:defRPr/>
            </a:pPr>
            <a:r>
              <a:rPr lang="ru-RU" sz="1600" dirty="0" err="1">
                <a:latin typeface="Circe" panose="020B0502020203020203" pitchFamily="34" charset="-52"/>
              </a:rPr>
              <a:t>Це</a:t>
            </a:r>
            <a:r>
              <a:rPr lang="ru-RU" sz="1600" dirty="0">
                <a:latin typeface="Circe" panose="020B0502020203020203" pitchFamily="34" charset="-52"/>
              </a:rPr>
              <a:t> правило не </a:t>
            </a:r>
            <a:r>
              <a:rPr lang="ru-RU" sz="1600" dirty="0" err="1">
                <a:latin typeface="Circe" panose="020B0502020203020203" pitchFamily="34" charset="-52"/>
              </a:rPr>
              <a:t>поширюється</a:t>
            </a:r>
            <a:r>
              <a:rPr lang="ru-RU" sz="1600" dirty="0">
                <a:latin typeface="Circe" panose="020B0502020203020203" pitchFamily="34" charset="-52"/>
              </a:rPr>
              <a:t> на </a:t>
            </a:r>
            <a:r>
              <a:rPr lang="ru-RU" sz="1600" dirty="0" err="1">
                <a:latin typeface="Circe" panose="020B0502020203020203" pitchFamily="34" charset="-52"/>
              </a:rPr>
              <a:t>бізнес</a:t>
            </a:r>
            <a:r>
              <a:rPr lang="ru-RU" sz="1600" dirty="0">
                <a:latin typeface="Circe" panose="020B0502020203020203" pitchFamily="34" charset="-52"/>
              </a:rPr>
              <a:t> і </a:t>
            </a:r>
            <a:r>
              <a:rPr lang="ru-RU" sz="1600" dirty="0" err="1">
                <a:latin typeface="Circe" panose="020B0502020203020203" pitchFamily="34" charset="-52"/>
              </a:rPr>
              <a:t>торгові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центри</a:t>
            </a:r>
            <a:r>
              <a:rPr lang="ru-RU" sz="1600" dirty="0">
                <a:latin typeface="Circe" panose="020B0502020203020203" pitchFamily="34" charset="-52"/>
              </a:rPr>
              <a:t>.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 err="1">
                <a:latin typeface="Circe" panose="020B0502020203020203" pitchFamily="34" charset="-52"/>
              </a:rPr>
              <a:t>Обов'язкова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можливість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розміщення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вивіски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згідно</a:t>
            </a:r>
            <a:r>
              <a:rPr lang="ru-RU" sz="1600" dirty="0">
                <a:latin typeface="Circe" panose="020B0502020203020203" pitchFamily="34" charset="-52"/>
              </a:rPr>
              <a:t> корпоративному стилю </a:t>
            </a:r>
            <a:r>
              <a:rPr lang="ru-RU" sz="1600" dirty="0" err="1">
                <a:latin typeface="Circe" panose="020B0502020203020203" pitchFamily="34" charset="-52"/>
              </a:rPr>
              <a:t>компанії</a:t>
            </a:r>
            <a:r>
              <a:rPr lang="ru-RU" sz="1600" dirty="0">
                <a:latin typeface="Circe" panose="020B0502020203020203" pitchFamily="34" charset="-52"/>
              </a:rPr>
              <a:t>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latin typeface="Circe" panose="020B0502020203020203" pitchFamily="34" charset="-52"/>
              </a:rPr>
              <a:t>Для невеликих </a:t>
            </a:r>
            <a:r>
              <a:rPr lang="ru-RU" sz="1600" dirty="0" err="1">
                <a:latin typeface="Circe" panose="020B0502020203020203" pitchFamily="34" charset="-52"/>
              </a:rPr>
              <a:t>міст</a:t>
            </a:r>
            <a:r>
              <a:rPr lang="ru-RU" sz="1600" dirty="0">
                <a:latin typeface="Circe" panose="020B0502020203020203" pitchFamily="34" charset="-52"/>
              </a:rPr>
              <a:t> з </a:t>
            </a:r>
            <a:r>
              <a:rPr lang="ru-RU" sz="1600" dirty="0" err="1">
                <a:latin typeface="Circe" panose="020B0502020203020203" pitchFamily="34" charset="-52"/>
              </a:rPr>
              <a:t>населенням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від</a:t>
            </a:r>
            <a:r>
              <a:rPr lang="ru-RU" sz="1600" dirty="0">
                <a:latin typeface="Circe" panose="020B0502020203020203" pitchFamily="34" charset="-52"/>
              </a:rPr>
              <a:t> 50 000 </a:t>
            </a:r>
            <a:r>
              <a:rPr lang="ru-RU" sz="1600" dirty="0" err="1">
                <a:latin typeface="Circe" panose="020B0502020203020203" pitchFamily="34" charset="-52"/>
              </a:rPr>
              <a:t>приміщення</a:t>
            </a:r>
            <a:r>
              <a:rPr lang="ru-RU" sz="1600" dirty="0">
                <a:latin typeface="Circe" panose="020B0502020203020203" pitchFamily="34" charset="-52"/>
              </a:rPr>
              <a:t> повинно </a:t>
            </a:r>
            <a:r>
              <a:rPr lang="ru-RU" sz="1600" dirty="0" err="1">
                <a:latin typeface="Circe" panose="020B0502020203020203" pitchFamily="34" charset="-52"/>
              </a:rPr>
              <a:t>розташовуватися</a:t>
            </a:r>
            <a:r>
              <a:rPr lang="ru-RU" sz="1600" dirty="0">
                <a:latin typeface="Circe" panose="020B0502020203020203" pitchFamily="34" charset="-52"/>
              </a:rPr>
              <a:t> на «</a:t>
            </a:r>
            <a:r>
              <a:rPr lang="ru-RU" sz="1600" dirty="0" err="1">
                <a:latin typeface="Circe" panose="020B0502020203020203" pitchFamily="34" charset="-52"/>
              </a:rPr>
              <a:t>червоній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лінії</a:t>
            </a:r>
            <a:r>
              <a:rPr lang="ru-RU" sz="1600" dirty="0">
                <a:latin typeface="Circe" panose="020B0502020203020203" pitchFamily="34" charset="-52"/>
              </a:rPr>
              <a:t>» </a:t>
            </a:r>
            <a:r>
              <a:rPr lang="ru-RU" sz="1600" dirty="0" err="1">
                <a:latin typeface="Circe" panose="020B0502020203020203" pitchFamily="34" charset="-52"/>
              </a:rPr>
              <a:t>будинків</a:t>
            </a:r>
            <a:r>
              <a:rPr lang="ru-RU" sz="1600" dirty="0">
                <a:latin typeface="Circe" panose="020B0502020203020203" pitchFamily="34" charset="-52"/>
              </a:rPr>
              <a:t>, </a:t>
            </a:r>
            <a:r>
              <a:rPr lang="ru-RU" sz="1600" dirty="0" err="1">
                <a:latin typeface="Circe" panose="020B0502020203020203" pitchFamily="34" charset="-52"/>
              </a:rPr>
              <a:t>бажано</a:t>
            </a:r>
            <a:r>
              <a:rPr lang="ru-RU" sz="1600" dirty="0">
                <a:latin typeface="Circe" panose="020B0502020203020203" pitchFamily="34" charset="-52"/>
              </a:rPr>
              <a:t> на </a:t>
            </a:r>
            <a:r>
              <a:rPr lang="ru-RU" sz="1600" dirty="0" err="1">
                <a:latin typeface="Circe" panose="020B0502020203020203" pitchFamily="34" charset="-52"/>
              </a:rPr>
              <a:t>першому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поверсі</a:t>
            </a:r>
            <a:r>
              <a:rPr lang="ru-RU" sz="1600" dirty="0">
                <a:latin typeface="Circe" panose="020B0502020203020203" pitchFamily="34" charset="-52"/>
              </a:rPr>
              <a:t> з </a:t>
            </a:r>
            <a:r>
              <a:rPr lang="ru-RU" sz="1600" dirty="0" err="1">
                <a:latin typeface="Circe" panose="020B0502020203020203" pitchFamily="34" charset="-52"/>
              </a:rPr>
              <a:t>окремим</a:t>
            </a:r>
            <a:r>
              <a:rPr lang="ru-RU" sz="1600" dirty="0">
                <a:latin typeface="Circe" panose="020B0502020203020203" pitchFamily="34" charset="-52"/>
              </a:rPr>
              <a:t> входом, </a:t>
            </a:r>
            <a:r>
              <a:rPr lang="ru-RU" sz="1600" dirty="0" err="1">
                <a:latin typeface="Circe" panose="020B0502020203020203" pitchFamily="34" charset="-52"/>
              </a:rPr>
              <a:t>або</a:t>
            </a:r>
            <a:r>
              <a:rPr lang="ru-RU" sz="1600" dirty="0">
                <a:latin typeface="Circe" panose="020B0502020203020203" pitchFamily="34" charset="-52"/>
              </a:rPr>
              <a:t> в торговому </a:t>
            </a:r>
            <a:r>
              <a:rPr lang="ru-RU" sz="1600" dirty="0" err="1">
                <a:latin typeface="Circe" panose="020B0502020203020203" pitchFamily="34" charset="-52"/>
              </a:rPr>
              <a:t>центрі</a:t>
            </a:r>
            <a:r>
              <a:rPr lang="ru-RU" sz="1600" dirty="0">
                <a:latin typeface="Circe" panose="020B0502020203020203" pitchFamily="34" charset="-52"/>
              </a:rPr>
              <a:t> з </a:t>
            </a:r>
            <a:r>
              <a:rPr lang="ru-RU" sz="1600" dirty="0" err="1">
                <a:latin typeface="Circe" panose="020B0502020203020203" pitchFamily="34" charset="-52"/>
              </a:rPr>
              <a:t>хорошою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відвідуваністю</a:t>
            </a:r>
            <a:r>
              <a:rPr lang="ru-RU" sz="1600" dirty="0">
                <a:latin typeface="Circe" panose="020B0502020203020203" pitchFamily="34" charset="-52"/>
              </a:rPr>
              <a:t>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latin typeface="Circe" panose="020B0502020203020203" pitchFamily="34" charset="-52"/>
              </a:rPr>
              <a:t> У будь-</a:t>
            </a:r>
            <a:r>
              <a:rPr lang="ru-RU" sz="1600" dirty="0" err="1">
                <a:latin typeface="Circe" panose="020B0502020203020203" pitchFamily="34" charset="-52"/>
              </a:rPr>
              <a:t>якому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випадку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потрібно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вибирати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жваву</a:t>
            </a:r>
            <a:r>
              <a:rPr lang="ru-RU" sz="1600" dirty="0">
                <a:latin typeface="Circe" panose="020B0502020203020203" pitchFamily="34" charset="-52"/>
              </a:rPr>
              <a:t> (</a:t>
            </a:r>
            <a:r>
              <a:rPr lang="ru-RU" sz="1600" dirty="0" err="1">
                <a:latin typeface="Circe" panose="020B0502020203020203" pitchFamily="34" charset="-52"/>
              </a:rPr>
              <a:t>прохідну</a:t>
            </a:r>
            <a:r>
              <a:rPr lang="ru-RU" sz="1600" dirty="0">
                <a:latin typeface="Circe" panose="020B0502020203020203" pitchFamily="34" charset="-52"/>
              </a:rPr>
              <a:t>/</a:t>
            </a:r>
            <a:r>
              <a:rPr lang="ru-RU" sz="1600" dirty="0" err="1">
                <a:latin typeface="Circe" panose="020B0502020203020203" pitchFamily="34" charset="-52"/>
              </a:rPr>
              <a:t>проїзну</a:t>
            </a:r>
            <a:r>
              <a:rPr lang="ru-RU" sz="1600" dirty="0">
                <a:latin typeface="Circe" panose="020B0502020203020203" pitchFamily="34" charset="-52"/>
              </a:rPr>
              <a:t>) </a:t>
            </a:r>
            <a:r>
              <a:rPr lang="ru-RU" sz="1600" dirty="0" err="1">
                <a:latin typeface="Circe" panose="020B0502020203020203" pitchFamily="34" charset="-52"/>
              </a:rPr>
              <a:t>вулицю</a:t>
            </a:r>
            <a:r>
              <a:rPr lang="ru-RU" sz="1600" dirty="0">
                <a:latin typeface="Circe" panose="020B0502020203020203" pitchFamily="34" charset="-52"/>
              </a:rPr>
              <a:t> і </a:t>
            </a:r>
            <a:r>
              <a:rPr lang="ru-RU" sz="1600" dirty="0" err="1">
                <a:latin typeface="Circe" panose="020B0502020203020203" pitchFamily="34" charset="-52"/>
              </a:rPr>
              <a:t>передбачити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можливість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паркування</a:t>
            </a:r>
            <a:r>
              <a:rPr lang="ru-RU" sz="1600" dirty="0">
                <a:latin typeface="Circe" panose="020B0502020203020203" pitchFamily="34" charset="-52"/>
              </a:rPr>
              <a:t>.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 err="1">
                <a:latin typeface="Circe" panose="020B0502020203020203" pitchFamily="34" charset="-52"/>
              </a:rPr>
              <a:t>Достатня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площа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туристичного</a:t>
            </a:r>
            <a:r>
              <a:rPr lang="ru-RU" sz="1600" dirty="0">
                <a:latin typeface="Circe" panose="020B0502020203020203" pitchFamily="34" charset="-52"/>
              </a:rPr>
              <a:t> агентства </a:t>
            </a:r>
            <a:r>
              <a:rPr lang="ru-RU" sz="1600" dirty="0" err="1">
                <a:latin typeface="Circe" panose="020B0502020203020203" pitchFamily="34" charset="-52"/>
              </a:rPr>
              <a:t>від</a:t>
            </a:r>
            <a:r>
              <a:rPr lang="ru-RU" sz="1600" dirty="0">
                <a:latin typeface="Circe" panose="020B0502020203020203" pitchFamily="34" charset="-52"/>
              </a:rPr>
              <a:t> 15 кв. м. в </a:t>
            </a:r>
            <a:r>
              <a:rPr lang="ru-RU" sz="1600" dirty="0" err="1">
                <a:latin typeface="Circe" panose="020B0502020203020203" pitchFamily="34" charset="-52"/>
              </a:rPr>
              <a:t>торгових</a:t>
            </a:r>
            <a:r>
              <a:rPr lang="ru-RU" sz="1600" dirty="0">
                <a:latin typeface="Circe" panose="020B0502020203020203" pitchFamily="34" charset="-52"/>
              </a:rPr>
              <a:t> Центрах і </a:t>
            </a:r>
            <a:r>
              <a:rPr lang="ru-RU" sz="1600" dirty="0" err="1">
                <a:latin typeface="Circe" panose="020B0502020203020203" pitchFamily="34" charset="-52"/>
              </a:rPr>
              <a:t>від</a:t>
            </a:r>
            <a:r>
              <a:rPr lang="ru-RU" sz="1600" dirty="0">
                <a:latin typeface="Circe" panose="020B0502020203020203" pitchFamily="34" charset="-52"/>
              </a:rPr>
              <a:t> 20 кв. м. в </a:t>
            </a:r>
            <a:r>
              <a:rPr lang="ru-RU" sz="1600" dirty="0" err="1">
                <a:latin typeface="Circe" panose="020B0502020203020203" pitchFamily="34" charset="-52"/>
              </a:rPr>
              <a:t>офісних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приміщеннях</a:t>
            </a:r>
            <a:r>
              <a:rPr lang="ru-RU" sz="1600" dirty="0">
                <a:latin typeface="Circe" panose="020B0502020203020203" pitchFamily="34" charset="-52"/>
              </a:rPr>
              <a:t> з </a:t>
            </a:r>
            <a:r>
              <a:rPr lang="ru-RU" sz="1600" dirty="0" err="1">
                <a:latin typeface="Circe" panose="020B0502020203020203" pitchFamily="34" charset="-52"/>
              </a:rPr>
              <a:t>урахуванням</a:t>
            </a:r>
            <a:r>
              <a:rPr lang="ru-RU" sz="1600" dirty="0">
                <a:latin typeface="Circe" panose="020B0502020203020203" pitchFamily="34" charset="-52"/>
              </a:rPr>
              <a:t> того, </a:t>
            </a:r>
            <a:r>
              <a:rPr lang="ru-RU" sz="1600" dirty="0" err="1">
                <a:latin typeface="Circe" panose="020B0502020203020203" pitchFamily="34" charset="-52"/>
              </a:rPr>
              <a:t>що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працювати</a:t>
            </a:r>
            <a:r>
              <a:rPr lang="ru-RU" sz="1600" dirty="0">
                <a:latin typeface="Circe" panose="020B0502020203020203" pitchFamily="34" charset="-52"/>
              </a:rPr>
              <a:t> в </a:t>
            </a:r>
            <a:r>
              <a:rPr lang="ru-RU" sz="1600" dirty="0" err="1">
                <a:latin typeface="Circe" panose="020B0502020203020203" pitchFamily="34" charset="-52"/>
              </a:rPr>
              <a:t>ньому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будуть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мінімум</a:t>
            </a:r>
            <a:r>
              <a:rPr lang="ru-RU" sz="1600" dirty="0">
                <a:latin typeface="Circe" panose="020B0502020203020203" pitchFamily="34" charset="-52"/>
              </a:rPr>
              <a:t> 2-3 </a:t>
            </a:r>
            <a:r>
              <a:rPr lang="ru-RU" sz="1600" dirty="0" err="1">
                <a:latin typeface="Circe" panose="020B0502020203020203" pitchFamily="34" charset="-52"/>
              </a:rPr>
              <a:t>співробітника</a:t>
            </a:r>
            <a:endParaRPr lang="ru-RU" altLang="ru-RU" sz="16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67327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67544" y="1701825"/>
            <a:ext cx="5102225" cy="4535487"/>
          </a:xfrm>
        </p:spPr>
        <p:txBody>
          <a:bodyPr rtlCol="0">
            <a:no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Повне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керівництво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по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веденню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туристичного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бізнесу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успішно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перевірене</a:t>
            </a:r>
            <a:r>
              <a:rPr lang="ru-RU" sz="1800" dirty="0">
                <a:latin typeface="Circe" panose="020B0502020203020203" pitchFamily="34" charset="-52"/>
              </a:rPr>
              <a:t> на </a:t>
            </a:r>
            <a:r>
              <a:rPr lang="ru-RU" sz="1800" dirty="0" err="1">
                <a:latin typeface="Circe" panose="020B0502020203020203" pitchFamily="34" charset="-52"/>
              </a:rPr>
              <a:t>власних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офісах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Прораховуємо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фінансову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діяльність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роботи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>
                <a:latin typeface="Circe" panose="020B0502020203020203" pitchFamily="34" charset="-52"/>
              </a:rPr>
              <a:t>кожного </a:t>
            </a:r>
            <a:r>
              <a:rPr lang="ru-RU" sz="1800" dirty="0" err="1">
                <a:latin typeface="Circe" panose="020B0502020203020203" pitchFamily="34" charset="-52"/>
              </a:rPr>
              <a:t>франчайзі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Автоматизовану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систему по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роботі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з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клієнтами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(CRM) + IP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телефонію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, </a:t>
            </a:r>
            <a:r>
              <a:rPr lang="ru-RU" sz="1800" dirty="0">
                <a:latin typeface="Circe" panose="020B0502020203020203" pitchFamily="34" charset="-52"/>
              </a:rPr>
              <a:t>яка </a:t>
            </a:r>
            <a:r>
              <a:rPr lang="ru-RU" sz="1800" dirty="0" err="1">
                <a:latin typeface="Circe" panose="020B0502020203020203" pitchFamily="34" charset="-52"/>
              </a:rPr>
              <a:t>допоможе</a:t>
            </a:r>
            <a:r>
              <a:rPr lang="ru-RU" sz="1800" dirty="0">
                <a:latin typeface="Circe" panose="020B0502020203020203" pitchFamily="34" charset="-52"/>
              </a:rPr>
              <a:t> вам </a:t>
            </a:r>
            <a:r>
              <a:rPr lang="ru-RU" sz="1800" dirty="0" err="1">
                <a:latin typeface="Circe" panose="020B0502020203020203" pitchFamily="34" charset="-52"/>
              </a:rPr>
              <a:t>краще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ефективніше</a:t>
            </a:r>
            <a:r>
              <a:rPr lang="ru-RU" sz="1800" dirty="0">
                <a:latin typeface="Circe" panose="020B0502020203020203" pitchFamily="34" charset="-52"/>
              </a:rPr>
              <a:t> вести Ваш </a:t>
            </a:r>
            <a:r>
              <a:rPr lang="ru-RU" sz="1800" dirty="0" err="1">
                <a:latin typeface="Circe" panose="020B0502020203020203" pitchFamily="34" charset="-52"/>
              </a:rPr>
              <a:t>бізнес</a:t>
            </a:r>
            <a:endParaRPr lang="ru-RU" sz="1800" dirty="0">
              <a:latin typeface="Circe" panose="020B0502020203020203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0319" y="1124744"/>
            <a:ext cx="3095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0051A0"/>
                </a:solidFill>
                <a:latin typeface="Circe Light" panose="020B0402020203020203" pitchFamily="34" charset="-52"/>
              </a:rPr>
              <a:t>МИ ПРОПОНУЄМО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57847" y="1206394"/>
            <a:ext cx="669674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>
                <a:solidFill>
                  <a:srgbClr val="0051A0"/>
                </a:solidFill>
                <a:latin typeface="Circe Bold" panose="020B0602020203020203" pitchFamily="34" charset="-52"/>
              </a:rPr>
              <a:t>АВТОМАТИЧНА СИСТЕМА ПО РОБОТІ З КЛІЄНТАМИ (CRM) - ЦЕ: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88104" y="2399547"/>
            <a:ext cx="4211637" cy="3744416"/>
          </a:xfrm>
        </p:spPr>
        <p:txBody>
          <a:bodyPr rtlCol="0">
            <a:no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latin typeface="Circe" panose="020B0502020203020203" pitchFamily="34" charset="-52"/>
              </a:rPr>
              <a:t>перш за все, </a:t>
            </a:r>
            <a:r>
              <a:rPr lang="ru-RU" sz="1800" dirty="0" err="1">
                <a:latin typeface="Circe" panose="020B0502020203020203" pitchFamily="34" charset="-52"/>
              </a:rPr>
              <a:t>стратегія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залучення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утримання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кращих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прибуткових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клієнтів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сучасна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стратегія</a:t>
            </a:r>
            <a:r>
              <a:rPr lang="ru-RU" sz="1800" dirty="0"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відповідно</a:t>
            </a:r>
            <a:r>
              <a:rPr lang="ru-RU" sz="1800" dirty="0">
                <a:latin typeface="Circe" panose="020B0502020203020203" pitchFamily="34" charset="-52"/>
              </a:rPr>
              <a:t> до </a:t>
            </a:r>
            <a:r>
              <a:rPr lang="ru-RU" sz="1800" dirty="0" err="1">
                <a:latin typeface="Circe" panose="020B0502020203020203" pitchFamily="34" charset="-52"/>
              </a:rPr>
              <a:t>якої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бізнес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ґрунтується</a:t>
            </a:r>
            <a:r>
              <a:rPr lang="ru-RU" sz="1800" dirty="0">
                <a:latin typeface="Circe" panose="020B0502020203020203" pitchFamily="34" charset="-52"/>
              </a:rPr>
              <a:t> на потребах </a:t>
            </a:r>
            <a:r>
              <a:rPr lang="ru-RU" sz="1800" dirty="0" err="1">
                <a:latin typeface="Circe" panose="020B0502020203020203" pitchFamily="34" charset="-52"/>
              </a:rPr>
              <a:t>платоспроможних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клієнтів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стратегія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компанії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щодо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взаємодії</a:t>
            </a:r>
            <a:r>
              <a:rPr lang="ru-RU" sz="1800" dirty="0">
                <a:latin typeface="Circe" panose="020B0502020203020203" pitchFamily="34" charset="-52"/>
              </a:rPr>
              <a:t> з </a:t>
            </a:r>
            <a:r>
              <a:rPr lang="ru-RU" sz="1800" dirty="0" err="1">
                <a:latin typeface="Circe" panose="020B0502020203020203" pitchFamily="34" charset="-52"/>
              </a:rPr>
              <a:t>клієнтами</a:t>
            </a:r>
            <a:r>
              <a:rPr lang="ru-RU" sz="1800" dirty="0">
                <a:latin typeface="Circe" panose="020B0502020203020203" pitchFamily="34" charset="-52"/>
              </a:rPr>
              <a:t> у </a:t>
            </a:r>
            <a:r>
              <a:rPr lang="ru-RU" sz="1800" dirty="0" err="1">
                <a:latin typeface="Circe" panose="020B0502020203020203" pitchFamily="34" charset="-52"/>
              </a:rPr>
              <a:t>всіх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організаційних</a:t>
            </a:r>
            <a:r>
              <a:rPr lang="ru-RU" sz="1800" dirty="0">
                <a:latin typeface="Circe" panose="020B0502020203020203" pitchFamily="34" charset="-52"/>
              </a:rPr>
              <a:t> аспектах: </a:t>
            </a:r>
            <a:r>
              <a:rPr lang="ru-RU" sz="1800" dirty="0" err="1">
                <a:latin typeface="Circe" panose="020B0502020203020203" pitchFamily="34" charset="-52"/>
              </a:rPr>
              <a:t>рекламі</a:t>
            </a:r>
            <a:r>
              <a:rPr lang="ru-RU" sz="1800" dirty="0">
                <a:latin typeface="Circe" panose="020B0502020203020203" pitchFamily="34" charset="-52"/>
              </a:rPr>
              <a:t>, продажу, </a:t>
            </a:r>
            <a:r>
              <a:rPr lang="ru-RU" sz="1800" dirty="0" err="1">
                <a:latin typeface="Circe" panose="020B0502020203020203" pitchFamily="34" charset="-52"/>
              </a:rPr>
              <a:t>доставці</a:t>
            </a:r>
            <a:r>
              <a:rPr lang="ru-RU" sz="1800" dirty="0">
                <a:latin typeface="Circe" panose="020B0502020203020203" pitchFamily="34" charset="-52"/>
              </a:rPr>
              <a:t> і т. </a:t>
            </a:r>
            <a:r>
              <a:rPr lang="ru-RU" sz="1800" dirty="0" err="1">
                <a:latin typeface="Circe" panose="020B0502020203020203" pitchFamily="34" charset="-52"/>
              </a:rPr>
              <a:t>д.стратегія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підвищення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якості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обслуговування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клієнта</a:t>
            </a:r>
            <a:endParaRPr lang="ru-RU" sz="18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5023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57847" y="1206394"/>
            <a:ext cx="669674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dirty="0">
                <a:solidFill>
                  <a:srgbClr val="0051A0"/>
                </a:solidFill>
                <a:latin typeface="Circe Bold" panose="020B0602020203020203" pitchFamily="34" charset="-52"/>
              </a:rPr>
              <a:t>АВТОМАТИЧНА СИСТЕМА ПО РОБОТІ З КЛІЄНТАМИ (CRM) - ЦЕ: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23528" y="2276872"/>
            <a:ext cx="4932363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стратегія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компанії</a:t>
            </a:r>
            <a:r>
              <a:rPr lang="ru-RU" sz="1800" dirty="0">
                <a:latin typeface="Circe" panose="020B0502020203020203" pitchFamily="34" charset="-52"/>
              </a:rPr>
              <a:t>, в </a:t>
            </a:r>
            <a:r>
              <a:rPr lang="ru-RU" sz="1800" dirty="0" err="1">
                <a:latin typeface="Circe" panose="020B0502020203020203" pitchFamily="34" charset="-52"/>
              </a:rPr>
              <a:t>основі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якої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лежить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розуміння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поведінки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клієнтів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використання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цього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розуміння</a:t>
            </a:r>
            <a:r>
              <a:rPr lang="ru-RU" sz="1800" dirty="0">
                <a:latin typeface="Circe" panose="020B0502020203020203" pitchFamily="34" charset="-52"/>
              </a:rPr>
              <a:t> для </a:t>
            </a:r>
            <a:r>
              <a:rPr lang="ru-RU" sz="1800" dirty="0" err="1">
                <a:latin typeface="Circe" panose="020B0502020203020203" pitchFamily="34" charset="-52"/>
              </a:rPr>
              <a:t>утримання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старих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залучення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нових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клієнтів</a:t>
            </a:r>
            <a:r>
              <a:rPr lang="ru-RU" sz="1800" dirty="0"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збільшення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прибутковості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від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співпраці</a:t>
            </a:r>
            <a:r>
              <a:rPr lang="ru-RU" sz="1800" dirty="0">
                <a:latin typeface="Circe" panose="020B0502020203020203" pitchFamily="34" charset="-52"/>
              </a:rPr>
              <a:t> з ними, </a:t>
            </a:r>
            <a:r>
              <a:rPr lang="ru-RU" sz="1800" dirty="0" err="1">
                <a:latin typeface="Circe" panose="020B0502020203020203" pitchFamily="34" charset="-52"/>
              </a:rPr>
              <a:t>їх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лояльності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задоволеності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latin typeface="Circe" panose="020B0502020203020203" pitchFamily="34" charset="-52"/>
              </a:rPr>
              <a:t>не просто </a:t>
            </a:r>
            <a:r>
              <a:rPr lang="ru-RU" sz="1800" dirty="0" err="1">
                <a:latin typeface="Circe" panose="020B0502020203020203" pitchFamily="34" charset="-52"/>
              </a:rPr>
              <a:t>програмні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рішення</a:t>
            </a:r>
            <a:r>
              <a:rPr lang="ru-RU" sz="1800" dirty="0"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це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зміна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мислення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поведінки</a:t>
            </a:r>
            <a:r>
              <a:rPr lang="ru-RU" sz="1800" dirty="0">
                <a:latin typeface="Circe" panose="020B0502020203020203" pitchFamily="34" charset="-52"/>
              </a:rPr>
              <a:t>, - </a:t>
            </a:r>
            <a:r>
              <a:rPr lang="ru-RU" sz="1800" dirty="0" err="1">
                <a:latin typeface="Circe" panose="020B0502020203020203" pitchFamily="34" charset="-52"/>
              </a:rPr>
              <a:t>орієнтації</a:t>
            </a:r>
            <a:r>
              <a:rPr lang="ru-RU" sz="1800" dirty="0">
                <a:latin typeface="Circe" panose="020B0502020203020203" pitchFamily="34" charset="-52"/>
              </a:rPr>
              <a:t> на </a:t>
            </a:r>
            <a:r>
              <a:rPr lang="ru-RU" sz="1800" dirty="0" err="1">
                <a:latin typeface="Circe" panose="020B0502020203020203" pitchFamily="34" charset="-52"/>
              </a:rPr>
              <a:t>клієнта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незалежність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вашого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бізнесу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від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відносин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зі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співробітниками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багато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приємних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дрібниць</a:t>
            </a:r>
            <a:r>
              <a:rPr lang="ru-RU" sz="1800" dirty="0">
                <a:latin typeface="Circe" panose="020B0502020203020203" pitchFamily="34" charset="-52"/>
              </a:rPr>
              <a:t> для ваших </a:t>
            </a:r>
            <a:r>
              <a:rPr lang="ru-RU" sz="1800" dirty="0" err="1">
                <a:latin typeface="Circe" panose="020B0502020203020203" pitchFamily="34" charset="-52"/>
              </a:rPr>
              <a:t>клієнтів</a:t>
            </a:r>
            <a:endParaRPr lang="ru-RU" sz="18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1175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400" y="1412776"/>
            <a:ext cx="6985000" cy="792088"/>
          </a:xfrm>
        </p:spPr>
        <p:txBody>
          <a:bodyPr>
            <a:normAutofit/>
          </a:bodyPr>
          <a:lstStyle/>
          <a:p>
            <a:pPr algn="ctr"/>
            <a:r>
              <a:rPr lang="en-US" altLang="uk-UA" sz="2800" b="1" dirty="0">
                <a:solidFill>
                  <a:srgbClr val="0051A0"/>
                </a:solidFill>
                <a:latin typeface="Circe Bold" panose="020B0602020203020203" pitchFamily="34" charset="-52"/>
              </a:rPr>
              <a:t>CRM </a:t>
            </a:r>
            <a:r>
              <a:rPr lang="ru-RU" altLang="uk-UA" sz="2800" b="1" dirty="0">
                <a:solidFill>
                  <a:srgbClr val="0051A0"/>
                </a:solidFill>
                <a:latin typeface="Circe Bold" panose="020B0602020203020203" pitchFamily="34" charset="-52"/>
              </a:rPr>
              <a:t>СИСТЕМА + </a:t>
            </a:r>
            <a:r>
              <a:rPr lang="en-US" altLang="uk-UA" sz="2800" b="1" dirty="0">
                <a:solidFill>
                  <a:srgbClr val="0051A0"/>
                </a:solidFill>
                <a:latin typeface="Circe Bold" panose="020B0602020203020203" pitchFamily="34" charset="-52"/>
              </a:rPr>
              <a:t>IP </a:t>
            </a:r>
            <a:r>
              <a:rPr lang="ru-RU" altLang="uk-UA" sz="2800" b="1" dirty="0" err="1">
                <a:solidFill>
                  <a:srgbClr val="0051A0"/>
                </a:solidFill>
                <a:latin typeface="Circe Bold" panose="020B0602020203020203" pitchFamily="34" charset="-52"/>
              </a:rPr>
              <a:t>телефонія</a:t>
            </a:r>
            <a:endParaRPr lang="ru-RU" altLang="ru-RU" sz="2800" dirty="0">
              <a:solidFill>
                <a:srgbClr val="0051A0"/>
              </a:solidFill>
              <a:latin typeface="Circe Bold" panose="020B0602020203020203" pitchFamily="34" charset="-52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1691680" y="2492896"/>
            <a:ext cx="3960440" cy="3384376"/>
          </a:xfrm>
        </p:spPr>
        <p:txBody>
          <a:bodyPr rtlCol="0">
            <a:no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Аналізувати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якість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роботи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менеджерів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Порахувати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ефективність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реклами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Виявлення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помилок</a:t>
            </a:r>
            <a:r>
              <a:rPr lang="ru-RU" sz="1800" dirty="0">
                <a:latin typeface="Circe" panose="020B0502020203020203" pitchFamily="34" charset="-52"/>
              </a:rPr>
              <a:t> в </a:t>
            </a:r>
            <a:r>
              <a:rPr lang="ru-RU" sz="1800" dirty="0" err="1">
                <a:latin typeface="Circe" panose="020B0502020203020203" pitchFamily="34" charset="-52"/>
              </a:rPr>
              <a:t>роботі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менеджерів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Вирішувати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спірні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питання</a:t>
            </a:r>
            <a:r>
              <a:rPr lang="ru-RU" sz="1800" dirty="0">
                <a:latin typeface="Circe" panose="020B0502020203020203" pitchFamily="34" charset="-52"/>
              </a:rPr>
              <a:t> з </a:t>
            </a:r>
            <a:r>
              <a:rPr lang="ru-RU" sz="1800" dirty="0" err="1">
                <a:latin typeface="Circe" panose="020B0502020203020203" pitchFamily="34" charset="-52"/>
              </a:rPr>
              <a:t>клієнтами</a:t>
            </a:r>
            <a:r>
              <a:rPr lang="ru-RU" sz="1800" dirty="0">
                <a:latin typeface="Circe" panose="020B0502020203020203" pitchFamily="34" charset="-52"/>
              </a:rPr>
              <a:t> та туроператорами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>
                <a:latin typeface="Circe" panose="020B0502020203020203" pitchFamily="34" charset="-52"/>
              </a:rPr>
              <a:t>Вести базу </a:t>
            </a:r>
            <a:r>
              <a:rPr lang="ru-RU" sz="1800" dirty="0" err="1">
                <a:latin typeface="Circe" panose="020B0502020203020203" pitchFamily="34" charset="-52"/>
              </a:rPr>
              <a:t>клієнтів</a:t>
            </a:r>
            <a:endParaRPr lang="ru-RU" sz="18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24601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798557"/>
            <a:ext cx="4608512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66CC"/>
                </a:solidFill>
                <a:latin typeface="Circe Light" panose="020B0402020203020203" pitchFamily="34" charset="-52"/>
              </a:rPr>
              <a:t>МИ ПРОПОНУЄМО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123728" y="2636912"/>
            <a:ext cx="5075238" cy="25202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Співпраця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>
                <a:latin typeface="Circe" panose="020B0502020203020203" pitchFamily="34" charset="-52"/>
              </a:rPr>
              <a:t>з </a:t>
            </a:r>
            <a:r>
              <a:rPr lang="ru-RU" sz="1800" dirty="0" err="1">
                <a:latin typeface="Circe" panose="020B0502020203020203" pitchFamily="34" charset="-52"/>
              </a:rPr>
              <a:t>усіма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провідними</a:t>
            </a:r>
            <a:r>
              <a:rPr lang="ru-RU" sz="1800" dirty="0">
                <a:latin typeface="Circe" panose="020B0502020203020203" pitchFamily="34" charset="-52"/>
              </a:rPr>
              <a:t> туроператорами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Підвищену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комісію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від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туроператорів</a:t>
            </a:r>
            <a:r>
              <a:rPr lang="ru-RU" sz="1800" dirty="0">
                <a:latin typeface="Circe" panose="020B0502020203020203" pitchFamily="34" charset="-52"/>
              </a:rPr>
              <a:t> (яку </a:t>
            </a:r>
            <a:r>
              <a:rPr lang="ru-RU" sz="1800" dirty="0" err="1">
                <a:latin typeface="Circe" panose="020B0502020203020203" pitchFamily="34" charset="-52"/>
              </a:rPr>
              <a:t>новостворене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або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невелике</a:t>
            </a:r>
            <a:r>
              <a:rPr lang="ru-RU" sz="1800" dirty="0">
                <a:latin typeface="Circe" panose="020B0502020203020203" pitchFamily="34" charset="-52"/>
              </a:rPr>
              <a:t> агентство не </a:t>
            </a:r>
            <a:r>
              <a:rPr lang="ru-RU" sz="1800" dirty="0" err="1">
                <a:latin typeface="Circe" panose="020B0502020203020203" pitchFamily="34" charset="-52"/>
              </a:rPr>
              <a:t>зможе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отримати</a:t>
            </a:r>
            <a:r>
              <a:rPr lang="ru-RU" sz="1800" dirty="0">
                <a:latin typeface="Circe" panose="020B0502020203020203" pitchFamily="34" charset="-52"/>
              </a:rPr>
              <a:t>)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Забезпечити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потік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туристів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>
                <a:latin typeface="Circe" panose="020B0502020203020203" pitchFamily="34" charset="-52"/>
              </a:rPr>
              <a:t>в ваше </a:t>
            </a:r>
            <a:r>
              <a:rPr lang="ru-RU" sz="1800" dirty="0" err="1">
                <a:latin typeface="Circe" panose="020B0502020203020203" pitchFamily="34" charset="-52"/>
              </a:rPr>
              <a:t>туристичне</a:t>
            </a:r>
            <a:r>
              <a:rPr lang="ru-RU" sz="1800" dirty="0">
                <a:latin typeface="Circe" panose="020B0502020203020203" pitchFamily="34" charset="-52"/>
              </a:rPr>
              <a:t> агентство при </a:t>
            </a:r>
            <a:r>
              <a:rPr lang="ru-RU" sz="1800" dirty="0" err="1">
                <a:latin typeface="Circe" panose="020B0502020203020203" pitchFamily="34" charset="-52"/>
              </a:rPr>
              <a:t>дотриманні</a:t>
            </a:r>
            <a:r>
              <a:rPr lang="ru-RU" sz="1800" dirty="0">
                <a:latin typeface="Circe" panose="020B0502020203020203" pitchFamily="34" charset="-52"/>
              </a:rPr>
              <a:t> наших </a:t>
            </a:r>
            <a:r>
              <a:rPr lang="ru-RU" sz="1800" dirty="0" err="1">
                <a:latin typeface="Circe" panose="020B0502020203020203" pitchFamily="34" charset="-52"/>
              </a:rPr>
              <a:t>маркетингових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рекомендацій</a:t>
            </a:r>
            <a:endParaRPr lang="ru-RU" sz="1800" dirty="0">
              <a:latin typeface="Circe" panose="020B0502020203020203" pitchFamily="34" charset="-5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4608512" cy="4824536"/>
          </a:xfrm>
        </p:spPr>
        <p:txBody>
          <a:bodyPr rtlCol="0">
            <a:no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Відому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,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яскраву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що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запам'ятовується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торгову</a:t>
            </a:r>
            <a:r>
              <a:rPr lang="ru-RU" sz="1800" dirty="0">
                <a:latin typeface="Circe" panose="020B0502020203020203" pitchFamily="34" charset="-52"/>
              </a:rPr>
              <a:t> марку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«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Поїхали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з нами»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800" b="1" dirty="0">
              <a:solidFill>
                <a:srgbClr val="0051A0"/>
              </a:solidFill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Початкове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навчання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>
                <a:latin typeface="Circe" panose="020B0502020203020203" pitchFamily="34" charset="-52"/>
              </a:rPr>
              <a:t>ваших </a:t>
            </a:r>
            <a:r>
              <a:rPr lang="ru-RU" sz="1800" dirty="0" err="1">
                <a:latin typeface="Circe" panose="020B0502020203020203" pitchFamily="34" charset="-52"/>
              </a:rPr>
              <a:t>менеджерів</a:t>
            </a:r>
            <a:r>
              <a:rPr lang="ru-RU" sz="1800" dirty="0">
                <a:latin typeface="Circe" panose="020B0502020203020203" pitchFamily="34" charset="-52"/>
              </a:rPr>
              <a:t> секретам </a:t>
            </a:r>
            <a:r>
              <a:rPr lang="ru-RU" sz="1800" dirty="0" err="1">
                <a:latin typeface="Circe" panose="020B0502020203020203" pitchFamily="34" charset="-52"/>
              </a:rPr>
              <a:t>туристичного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бізнесу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Навчання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менеджерів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>
                <a:latin typeface="Circe" panose="020B0502020203020203" pitchFamily="34" charset="-52"/>
              </a:rPr>
              <a:t>з </a:t>
            </a:r>
            <a:r>
              <a:rPr lang="ru-RU" sz="1800" dirty="0" err="1">
                <a:latin typeface="Circe" panose="020B0502020203020203" pitchFamily="34" charset="-52"/>
              </a:rPr>
              <a:t>готельних</a:t>
            </a:r>
            <a:r>
              <a:rPr lang="ru-RU" sz="1800" dirty="0">
                <a:latin typeface="Circe" panose="020B0502020203020203" pitchFamily="34" charset="-52"/>
              </a:rPr>
              <a:t> баз, </a:t>
            </a:r>
            <a:r>
              <a:rPr lang="ru-RU" sz="1800" dirty="0" err="1">
                <a:latin typeface="Circe" panose="020B0502020203020203" pitchFamily="34" charset="-52"/>
              </a:rPr>
              <a:t>курортів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країн</a:t>
            </a:r>
            <a:r>
              <a:rPr lang="ru-RU" sz="1800" dirty="0">
                <a:latin typeface="Circe" panose="020B0502020203020203" pitchFamily="34" charset="-52"/>
              </a:rPr>
              <a:t> на </a:t>
            </a:r>
            <a:r>
              <a:rPr lang="ru-RU" sz="1800" dirty="0" err="1">
                <a:latin typeface="Circe" panose="020B0502020203020203" pitchFamily="34" charset="-52"/>
              </a:rPr>
              <a:t>постійній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основі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Навчання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керівника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всім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особливостям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роботи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туристичного</a:t>
            </a:r>
            <a:r>
              <a:rPr lang="ru-RU" sz="1800" dirty="0">
                <a:latin typeface="Circe" panose="020B0502020203020203" pitchFamily="34" charset="-52"/>
              </a:rPr>
              <a:t> агентства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Проводимо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тренінги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,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з'їзди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>
                <a:latin typeface="Circe" panose="020B0502020203020203" pitchFamily="34" charset="-52"/>
              </a:rPr>
              <a:t>для </a:t>
            </a:r>
            <a:r>
              <a:rPr lang="ru-RU" sz="1800" dirty="0" err="1">
                <a:latin typeface="Circe" panose="020B0502020203020203" pitchFamily="34" charset="-52"/>
              </a:rPr>
              <a:t>менеджерів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керівників</a:t>
            </a:r>
            <a:endParaRPr lang="ru-RU" sz="1800" dirty="0">
              <a:latin typeface="Circe" panose="020B0502020203020203" pitchFamily="34" charset="-52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580112" y="289819"/>
            <a:ext cx="252028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66CC"/>
                </a:solidFill>
                <a:latin typeface="Circe Light" panose="020B0402020203020203" pitchFamily="34" charset="-52"/>
              </a:rPr>
              <a:t>А ТАКОЖ</a:t>
            </a:r>
          </a:p>
        </p:txBody>
      </p:sp>
    </p:spTree>
    <p:extLst>
      <p:ext uri="{BB962C8B-B14F-4D97-AF65-F5344CB8AC3E}">
        <p14:creationId xmlns:p14="http://schemas.microsoft.com/office/powerpoint/2010/main" val="3863969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27784" y="1124744"/>
            <a:ext cx="4176464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66CC"/>
                </a:solidFill>
                <a:latin typeface="Circe Light" panose="020B0402020203020203" pitchFamily="34" charset="-52"/>
              </a:rPr>
              <a:t>МИ ПРОПОНУЄМО</a:t>
            </a:r>
          </a:p>
        </p:txBody>
      </p:sp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395536" y="2204864"/>
            <a:ext cx="3312368" cy="4032448"/>
          </a:xfrm>
        </p:spPr>
        <p:txBody>
          <a:bodyPr rtlCol="0">
            <a:no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uk-UA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Фірмову к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орпоративну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продукцію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>
                <a:latin typeface="Circe" panose="020B0502020203020203" pitchFamily="34" charset="-52"/>
              </a:rPr>
              <a:t>для </a:t>
            </a:r>
            <a:r>
              <a:rPr lang="ru-RU" sz="1800" dirty="0" err="1">
                <a:latin typeface="Circe" panose="020B0502020203020203" pitchFamily="34" charset="-52"/>
              </a:rPr>
              <a:t>туристів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Поїхали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з нами 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800" b="1" dirty="0">
              <a:solidFill>
                <a:srgbClr val="0051A0"/>
              </a:solidFill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Надання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рекламних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матеріалів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ескізів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sz="1800" b="1" dirty="0">
              <a:solidFill>
                <a:srgbClr val="0051A0"/>
              </a:solidFill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Постійне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оновлення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надання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бази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даних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про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готелі</a:t>
            </a:r>
            <a:r>
              <a:rPr lang="ru-RU" sz="1800" dirty="0">
                <a:latin typeface="Circe" panose="020B0502020203020203" pitchFamily="34" charset="-52"/>
              </a:rPr>
              <a:t>, з </a:t>
            </a:r>
            <a:r>
              <a:rPr lang="ru-RU" sz="1800" dirty="0" err="1">
                <a:latin typeface="Circe" panose="020B0502020203020203" pitchFamily="34" charset="-52"/>
              </a:rPr>
              <a:t>фотографіями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відгуками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менеджерів</a:t>
            </a:r>
            <a:r>
              <a:rPr lang="ru-RU" sz="1800" dirty="0"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які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відвідали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їх</a:t>
            </a:r>
            <a:endParaRPr lang="ru-RU" sz="1800" dirty="0"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endParaRPr lang="en-US" sz="18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894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771" y="347309"/>
            <a:ext cx="2539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 МЕРЕЖА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201861" cy="3096344"/>
          </a:xfrm>
        </p:spPr>
        <p:txBody>
          <a:bodyPr rtlCol="0">
            <a:normAutofit lnSpcReduction="10000"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ru-RU" sz="2400" b="1" dirty="0">
                <a:solidFill>
                  <a:srgbClr val="0051A0"/>
                </a:solidFill>
                <a:latin typeface="Circe Bold" panose="020B0602020203020203" pitchFamily="34" charset="-52"/>
              </a:rPr>
              <a:t>ЧТО ТАКЕ ТУРИСТИЧНА  ФРАНШИЗА?</a:t>
            </a:r>
            <a:r>
              <a:rPr lang="ru-RU" sz="3400" b="1" dirty="0">
                <a:solidFill>
                  <a:schemeClr val="accent3">
                    <a:lumMod val="75000"/>
                  </a:schemeClr>
                </a:solidFill>
                <a:latin typeface="Circe Bold" panose="020B0602020203020203" pitchFamily="34" charset="-52"/>
              </a:rPr>
              <a:t> </a:t>
            </a: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br>
              <a:rPr lang="ru-RU" sz="1800" dirty="0"/>
            </a:b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туристичним</a:t>
            </a:r>
            <a:r>
              <a:rPr lang="ru-RU" dirty="0"/>
              <a:t> франчайзингом </a:t>
            </a:r>
            <a:r>
              <a:rPr lang="ru-RU" dirty="0" err="1"/>
              <a:t>або</a:t>
            </a:r>
            <a:r>
              <a:rPr lang="ru-RU" dirty="0"/>
              <a:t> франшизою </a:t>
            </a:r>
            <a:r>
              <a:rPr lang="ru-RU" dirty="0" err="1"/>
              <a:t>розуміють</a:t>
            </a:r>
            <a:r>
              <a:rPr lang="ru-RU" dirty="0"/>
              <a:t> </a:t>
            </a:r>
            <a:r>
              <a:rPr lang="ru-RU" dirty="0" err="1"/>
              <a:t>співпрацю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компаніями</a:t>
            </a:r>
            <a:r>
              <a:rPr lang="ru-RU" dirty="0"/>
              <a:t>, при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франчайзер</a:t>
            </a:r>
            <a:r>
              <a:rPr lang="ru-RU" dirty="0"/>
              <a:t> (</a:t>
            </a:r>
            <a:r>
              <a:rPr lang="ru-RU" dirty="0" err="1"/>
              <a:t>власник</a:t>
            </a:r>
            <a:r>
              <a:rPr lang="ru-RU" dirty="0"/>
              <a:t> марки, ноу-хау, </a:t>
            </a:r>
            <a:r>
              <a:rPr lang="ru-RU" dirty="0" err="1"/>
              <a:t>технологій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,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 </a:t>
            </a:r>
            <a:r>
              <a:rPr lang="ru-RU" dirty="0" err="1"/>
              <a:t>Передає</a:t>
            </a:r>
            <a:r>
              <a:rPr lang="ru-RU" dirty="0"/>
              <a:t> на </a:t>
            </a:r>
            <a:r>
              <a:rPr lang="ru-RU" dirty="0" err="1"/>
              <a:t>безкоштовне</a:t>
            </a:r>
            <a:r>
              <a:rPr lang="ru-RU" dirty="0"/>
              <a:t>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, бренд і </a:t>
            </a:r>
            <a:r>
              <a:rPr lang="ru-RU" dirty="0" err="1"/>
              <a:t>успішну</a:t>
            </a:r>
            <a:r>
              <a:rPr lang="ru-RU" dirty="0"/>
              <a:t> модель 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партнера - </a:t>
            </a:r>
            <a:r>
              <a:rPr lang="ru-RU" dirty="0" err="1"/>
              <a:t>франчайзі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франчайзі</a:t>
            </a:r>
            <a:r>
              <a:rPr lang="ru-RU" dirty="0"/>
              <a:t>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самостійною</a:t>
            </a:r>
            <a:r>
              <a:rPr lang="ru-RU" dirty="0"/>
              <a:t> </a:t>
            </a:r>
            <a:r>
              <a:rPr lang="ru-RU" dirty="0" err="1"/>
              <a:t>юридичною</a:t>
            </a:r>
            <a:r>
              <a:rPr lang="ru-RU" dirty="0"/>
              <a:t> особою</a:t>
            </a:r>
            <a:r>
              <a:rPr lang="ru-RU" sz="1800" dirty="0">
                <a:latin typeface="Circe" panose="020B0502020203020203" pitchFamily="34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314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95536" y="1988840"/>
            <a:ext cx="5184775" cy="4389438"/>
          </a:xfrm>
        </p:spPr>
        <p:txBody>
          <a:bodyPr rtlCol="0">
            <a:noAutofit/>
          </a:bodyPr>
          <a:lstStyle/>
          <a:p>
            <a:pPr marL="268288" indent="-254000"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Контролюємо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якість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обслуговування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клієнтів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офісом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франчайзі</a:t>
            </a:r>
            <a:endParaRPr lang="en-US" sz="1800" dirty="0">
              <a:latin typeface="Circe" panose="020B0502020203020203" pitchFamily="34" charset="-52"/>
            </a:endParaRPr>
          </a:p>
          <a:p>
            <a:pPr marL="268288" indent="-254000"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Надаємо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можливість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постійно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підвищувати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кваліфікацію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співробітників</a:t>
            </a:r>
            <a:r>
              <a:rPr lang="ru-RU" sz="1800" dirty="0">
                <a:latin typeface="Circe" panose="020B0502020203020203" pitchFamily="34" charset="-52"/>
              </a:rPr>
              <a:t> на </a:t>
            </a:r>
            <a:r>
              <a:rPr lang="ru-RU" sz="1800" dirty="0" err="1">
                <a:latin typeface="Circe" panose="020B0502020203020203" pitchFamily="34" charset="-52"/>
              </a:rPr>
              <a:t>семінарах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тренінгах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із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залученням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провідних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фахівців</a:t>
            </a:r>
            <a:r>
              <a:rPr lang="ru-RU" sz="1800" dirty="0">
                <a:latin typeface="Circe" panose="020B0502020203020203" pitchFamily="34" charset="-52"/>
              </a:rPr>
              <a:t> в </a:t>
            </a:r>
            <a:r>
              <a:rPr lang="ru-RU" sz="1800" dirty="0" err="1">
                <a:latin typeface="Circe" panose="020B0502020203020203" pitchFamily="34" charset="-52"/>
              </a:rPr>
              <a:t>туристичному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бізнесі</a:t>
            </a:r>
            <a:endParaRPr lang="en-US" sz="1800" dirty="0">
              <a:latin typeface="Circe" panose="020B0502020203020203" pitchFamily="34" charset="-52"/>
            </a:endParaRPr>
          </a:p>
          <a:p>
            <a:pPr marL="268288" indent="-254000">
              <a:buFont typeface="Wingdings" pitchFamily="2" charset="2"/>
              <a:buChar char="ü"/>
              <a:defRPr/>
            </a:pPr>
            <a:r>
              <a:rPr lang="ru-RU" sz="1800" dirty="0" err="1">
                <a:latin typeface="Circe" panose="020B0502020203020203" pitchFamily="34" charset="-52"/>
              </a:rPr>
              <a:t>Надається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юридична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консультація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dirty="0">
                <a:latin typeface="Circe" panose="020B0502020203020203" pitchFamily="34" charset="-52"/>
              </a:rPr>
              <a:t>в </a:t>
            </a:r>
            <a:r>
              <a:rPr lang="ru-RU" sz="1800" dirty="0" err="1">
                <a:latin typeface="Circe" panose="020B0502020203020203" pitchFamily="34" charset="-52"/>
              </a:rPr>
              <a:t>спірних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питаннях</a:t>
            </a:r>
            <a:r>
              <a:rPr lang="ru-RU" sz="1800" dirty="0">
                <a:latin typeface="Circe" panose="020B0502020203020203" pitchFamily="34" charset="-52"/>
              </a:rPr>
              <a:t> з </a:t>
            </a:r>
            <a:r>
              <a:rPr lang="ru-RU" sz="1800" dirty="0" err="1">
                <a:latin typeface="Circe" panose="020B0502020203020203" pitchFamily="34" charset="-52"/>
              </a:rPr>
              <a:t>клієнтами</a:t>
            </a:r>
            <a:r>
              <a:rPr lang="ru-RU" sz="1800" dirty="0">
                <a:latin typeface="Circe" panose="020B0502020203020203" pitchFamily="34" charset="-52"/>
              </a:rPr>
              <a:t> та туроператорами</a:t>
            </a:r>
          </a:p>
          <a:p>
            <a:pPr marL="268288" indent="-254000"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Допоможемо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керівнику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налагодити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роботу в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офісі</a:t>
            </a:r>
            <a:r>
              <a:rPr lang="ru-RU" sz="1800" dirty="0">
                <a:latin typeface="Circe" panose="020B0502020203020203" pitchFamily="34" charset="-52"/>
              </a:rPr>
              <a:t>. </a:t>
            </a:r>
            <a:r>
              <a:rPr lang="ru-RU" sz="1800" dirty="0" err="1">
                <a:latin typeface="Circe" panose="020B0502020203020203" pitchFamily="34" charset="-52"/>
              </a:rPr>
              <a:t>Програма</a:t>
            </a:r>
            <a:r>
              <a:rPr lang="ru-RU" sz="1800" dirty="0">
                <a:latin typeface="Circe" panose="020B0502020203020203" pitchFamily="34" charset="-52"/>
              </a:rPr>
              <a:t> " </a:t>
            </a:r>
            <a:r>
              <a:rPr lang="ru-RU" sz="1800" dirty="0" err="1">
                <a:latin typeface="Circe" panose="020B0502020203020203" pitchFamily="34" charset="-52"/>
              </a:rPr>
              <a:t>підмінний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керівник</a:t>
            </a:r>
            <a:r>
              <a:rPr lang="ru-RU" sz="1800" dirty="0">
                <a:latin typeface="Circe" panose="020B0502020203020203" pitchFamily="34" charset="-52"/>
              </a:rPr>
              <a:t>"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8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ru-RU" sz="18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3272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561662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dirty="0" err="1">
                <a:latin typeface="Circe" panose="020B0502020203020203" pitchFamily="34" charset="-52"/>
              </a:rPr>
              <a:t>Надаємо</a:t>
            </a:r>
            <a:r>
              <a:rPr lang="ru-RU" dirty="0">
                <a:latin typeface="Circe" panose="020B0502020203020203" pitchFamily="34" charset="-52"/>
              </a:rPr>
              <a:t> "</a:t>
            </a: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пускову</a:t>
            </a:r>
            <a:r>
              <a:rPr 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 бригаду</a:t>
            </a:r>
            <a:r>
              <a:rPr lang="ru-RU" dirty="0">
                <a:latin typeface="Circe" panose="020B0502020203020203" pitchFamily="34" charset="-52"/>
              </a:rPr>
              <a:t>" для запуску </a:t>
            </a:r>
            <a:r>
              <a:rPr lang="ru-RU" dirty="0" err="1">
                <a:latin typeface="Circe" panose="020B0502020203020203" pitchFamily="34" charset="-52"/>
              </a:rPr>
              <a:t>офісу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франчайзі</a:t>
            </a: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dirty="0" err="1">
                <a:latin typeface="Circe" panose="020B0502020203020203" pitchFamily="34" charset="-52"/>
              </a:rPr>
              <a:t>Надаємо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постійну</a:t>
            </a:r>
            <a:r>
              <a:rPr 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консультаційну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підтримку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зпитань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ведення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туристичного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бізнесу</a:t>
            </a: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ru-RU" dirty="0">
              <a:latin typeface="Circe" panose="020B0502020203020203" pitchFamily="34" charset="-5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dirty="0" err="1">
                <a:latin typeface="Circe" panose="020B0502020203020203" pitchFamily="34" charset="-52"/>
              </a:rPr>
              <a:t>Надаємо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безкоштовні</a:t>
            </a:r>
            <a:r>
              <a:rPr 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місця</a:t>
            </a:r>
            <a:r>
              <a:rPr 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 в </a:t>
            </a: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рекламних</a:t>
            </a:r>
            <a:r>
              <a:rPr 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 турах </a:t>
            </a:r>
            <a:r>
              <a:rPr lang="ru-RU" dirty="0">
                <a:latin typeface="Circe" panose="020B0502020203020203" pitchFamily="34" charset="-52"/>
              </a:rPr>
              <a:t>для </a:t>
            </a:r>
            <a:r>
              <a:rPr lang="ru-RU" dirty="0" err="1">
                <a:latin typeface="Circe" panose="020B0502020203020203" pitchFamily="34" charset="-52"/>
              </a:rPr>
              <a:t>кращих</a:t>
            </a:r>
            <a:r>
              <a:rPr lang="ru-RU" dirty="0">
                <a:latin typeface="Circe" panose="020B0502020203020203" pitchFamily="34" charset="-52"/>
              </a:rPr>
              <a:t> агентств </a:t>
            </a:r>
            <a:r>
              <a:rPr lang="ru-RU" dirty="0" err="1">
                <a:latin typeface="Circe" panose="020B0502020203020203" pitchFamily="34" charset="-52"/>
              </a:rPr>
              <a:t>франчайзингової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мережі</a:t>
            </a:r>
            <a:endParaRPr lang="ru-RU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15121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43608" y="1340768"/>
            <a:ext cx="4752528" cy="5715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800" dirty="0">
                <a:solidFill>
                  <a:srgbClr val="0051A0"/>
                </a:solidFill>
                <a:latin typeface="Century Gothic" pitchFamily="34" charset="0"/>
              </a:rPr>
              <a:t>ФІНІНСОВІ ВИМОГИ </a:t>
            </a:r>
            <a:br>
              <a:rPr lang="ru-RU" sz="2800" dirty="0">
                <a:solidFill>
                  <a:srgbClr val="0051A0"/>
                </a:solidFill>
                <a:latin typeface="Century Gothic" pitchFamily="34" charset="0"/>
              </a:rPr>
            </a:br>
            <a:r>
              <a:rPr lang="ru-RU" sz="2800" dirty="0">
                <a:solidFill>
                  <a:srgbClr val="0051A0"/>
                </a:solidFill>
                <a:latin typeface="Century Gothic" pitchFamily="34" charset="0"/>
              </a:rPr>
              <a:t>ДО ФРАНЧАЙЗІ</a:t>
            </a:r>
          </a:p>
        </p:txBody>
      </p:sp>
      <p:sp>
        <p:nvSpPr>
          <p:cNvPr id="13" name="Содержимое 3"/>
          <p:cNvSpPr>
            <a:spLocks noGrp="1"/>
          </p:cNvSpPr>
          <p:nvPr>
            <p:ph idx="1"/>
          </p:nvPr>
        </p:nvSpPr>
        <p:spPr>
          <a:xfrm>
            <a:off x="693723" y="2276872"/>
            <a:ext cx="3600400" cy="4265462"/>
          </a:xfrm>
        </p:spPr>
        <p:txBody>
          <a:bodyPr rtlCol="0"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ru-RU" sz="20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Необхідні</a:t>
            </a:r>
            <a:r>
              <a:rPr lang="ru-RU" sz="20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0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інвестиції</a:t>
            </a:r>
            <a:r>
              <a:rPr lang="ru-RU" sz="2000" b="1" dirty="0">
                <a:solidFill>
                  <a:srgbClr val="0051A0"/>
                </a:solidFill>
                <a:latin typeface="Circe" panose="020B0502020203020203" pitchFamily="34" charset="-52"/>
              </a:rPr>
              <a:t>: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800" dirty="0" err="1">
                <a:latin typeface="Circe" panose="020B0502020203020203" pitchFamily="34" charset="-52"/>
              </a:rPr>
              <a:t>від</a:t>
            </a:r>
            <a:r>
              <a:rPr lang="ru-RU" sz="1800" dirty="0">
                <a:latin typeface="Circe" panose="020B0502020203020203" pitchFamily="34" charset="-52"/>
              </a:rPr>
              <a:t> 150 000 </a:t>
            </a:r>
            <a:r>
              <a:rPr lang="ru-RU" sz="1800" dirty="0" err="1">
                <a:latin typeface="Circe" panose="020B0502020203020203" pitchFamily="34" charset="-52"/>
              </a:rPr>
              <a:t>грн</a:t>
            </a:r>
            <a:r>
              <a:rPr lang="ru-RU" sz="1800" dirty="0">
                <a:latin typeface="Circe" panose="020B0502020203020203" pitchFamily="34" charset="-52"/>
              </a:rPr>
              <a:t> (</a:t>
            </a:r>
            <a:r>
              <a:rPr lang="ru-RU" sz="1800" dirty="0" err="1">
                <a:latin typeface="Circe" panose="020B0502020203020203" pitchFamily="34" charset="-52"/>
              </a:rPr>
              <a:t>початковий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внесок</a:t>
            </a:r>
            <a:r>
              <a:rPr lang="ru-RU" sz="1800" dirty="0">
                <a:latin typeface="Circe" panose="020B0502020203020203" pitchFamily="34" charset="-52"/>
              </a:rPr>
              <a:t> + </a:t>
            </a:r>
            <a:r>
              <a:rPr lang="ru-RU" sz="1800" dirty="0" err="1">
                <a:latin typeface="Circe" panose="020B0502020203020203" pitchFamily="34" charset="-52"/>
              </a:rPr>
              <a:t>меблі</a:t>
            </a:r>
            <a:r>
              <a:rPr lang="ru-RU" sz="1800" dirty="0"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комп'ютери</a:t>
            </a:r>
            <a:r>
              <a:rPr lang="ru-RU" sz="1800" dirty="0"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оргтехніка</a:t>
            </a:r>
            <a:r>
              <a:rPr lang="ru-RU" sz="1800" dirty="0"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Вивіска</a:t>
            </a:r>
            <a:r>
              <a:rPr lang="ru-RU" sz="1800" dirty="0">
                <a:latin typeface="Circe" panose="020B0502020203020203" pitchFamily="34" charset="-52"/>
              </a:rPr>
              <a:t> і т. д.)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0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Початковий</a:t>
            </a:r>
            <a:r>
              <a:rPr lang="ru-RU" sz="20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0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внесок</a:t>
            </a:r>
            <a:r>
              <a:rPr lang="ru-RU" sz="2000" b="1" dirty="0">
                <a:solidFill>
                  <a:srgbClr val="0051A0"/>
                </a:solidFill>
                <a:latin typeface="Circe" panose="020B0502020203020203" pitchFamily="34" charset="-52"/>
              </a:rPr>
              <a:t>: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800" dirty="0">
                <a:latin typeface="Circe" panose="020B0502020203020203" pitchFamily="34" charset="-52"/>
              </a:rPr>
              <a:t>40 000 </a:t>
            </a:r>
            <a:r>
              <a:rPr lang="ru-RU" sz="1800" dirty="0" err="1">
                <a:latin typeface="Circe" panose="020B0502020203020203" pitchFamily="34" charset="-52"/>
              </a:rPr>
              <a:t>грн</a:t>
            </a:r>
            <a:r>
              <a:rPr lang="ru-RU" sz="1800" dirty="0">
                <a:latin typeface="Circe" panose="020B0502020203020203" pitchFamily="34" charset="-52"/>
              </a:rPr>
              <a:t> для </a:t>
            </a:r>
            <a:r>
              <a:rPr lang="ru-RU" sz="1800" dirty="0" err="1">
                <a:latin typeface="Circe" panose="020B0502020203020203" pitchFamily="34" charset="-52"/>
              </a:rPr>
              <a:t>міст</a:t>
            </a:r>
            <a:r>
              <a:rPr lang="ru-RU" sz="1800" dirty="0">
                <a:latin typeface="Circe" panose="020B0502020203020203" pitchFamily="34" charset="-52"/>
              </a:rPr>
              <a:t> до 100 тис. </a:t>
            </a:r>
            <a:r>
              <a:rPr lang="ru-RU" sz="1800" dirty="0" err="1">
                <a:latin typeface="Circe" panose="020B0502020203020203" pitchFamily="34" charset="-52"/>
              </a:rPr>
              <a:t>населення</a:t>
            </a:r>
            <a:endParaRPr lang="ru-RU" sz="1800" dirty="0">
              <a:latin typeface="Circe" panose="020B0502020203020203" pitchFamily="34" charset="-52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800" dirty="0">
                <a:latin typeface="Circe" panose="020B0502020203020203" pitchFamily="34" charset="-52"/>
              </a:rPr>
              <a:t>60 000 </a:t>
            </a:r>
            <a:r>
              <a:rPr lang="ru-RU" sz="1800" dirty="0" err="1">
                <a:latin typeface="Circe" panose="020B0502020203020203" pitchFamily="34" charset="-52"/>
              </a:rPr>
              <a:t>грн</a:t>
            </a:r>
            <a:r>
              <a:rPr lang="ru-RU" sz="1800" dirty="0">
                <a:latin typeface="Circe" panose="020B0502020203020203" pitchFamily="34" charset="-52"/>
              </a:rPr>
              <a:t> для </a:t>
            </a:r>
            <a:r>
              <a:rPr lang="ru-RU" sz="1800" dirty="0" err="1">
                <a:latin typeface="Circe" panose="020B0502020203020203" pitchFamily="34" charset="-52"/>
              </a:rPr>
              <a:t>обласних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центрів</a:t>
            </a:r>
            <a:r>
              <a:rPr lang="ru-RU" sz="1800" dirty="0">
                <a:latin typeface="Circe" panose="020B0502020203020203" pitchFamily="34" charset="-52"/>
              </a:rPr>
              <a:t>,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800" dirty="0">
                <a:latin typeface="Circe" panose="020B0502020203020203" pitchFamily="34" charset="-52"/>
              </a:rPr>
              <a:t>80 000 </a:t>
            </a:r>
            <a:r>
              <a:rPr lang="ru-RU" sz="1800" dirty="0" err="1">
                <a:latin typeface="Circe" panose="020B0502020203020203" pitchFamily="34" charset="-52"/>
              </a:rPr>
              <a:t>грн</a:t>
            </a:r>
            <a:r>
              <a:rPr lang="ru-RU" sz="1800" dirty="0">
                <a:latin typeface="Circe" panose="020B0502020203020203" pitchFamily="34" charset="-52"/>
              </a:rPr>
              <a:t> для </a:t>
            </a:r>
            <a:r>
              <a:rPr lang="ru-RU" sz="1800" dirty="0" err="1">
                <a:latin typeface="Circe" panose="020B0502020203020203" pitchFamily="34" charset="-52"/>
              </a:rPr>
              <a:t>міст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мільйонників</a:t>
            </a:r>
            <a:endParaRPr lang="ru-RU" sz="1800" dirty="0">
              <a:latin typeface="Circe" panose="020B0502020203020203" pitchFamily="34" charset="-52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800" dirty="0">
                <a:latin typeface="Circe" panose="020B0502020203020203" pitchFamily="34" charset="-52"/>
              </a:rPr>
              <a:t>100 000 </a:t>
            </a:r>
            <a:r>
              <a:rPr lang="ru-RU" sz="1800" dirty="0" err="1">
                <a:latin typeface="Circe" panose="020B0502020203020203" pitchFamily="34" charset="-52"/>
              </a:rPr>
              <a:t>грн</a:t>
            </a:r>
            <a:r>
              <a:rPr lang="ru-RU" sz="1800" dirty="0">
                <a:latin typeface="Circe" panose="020B0502020203020203" pitchFamily="34" charset="-52"/>
              </a:rPr>
              <a:t> для </a:t>
            </a:r>
            <a:r>
              <a:rPr lang="ru-RU" sz="1800" dirty="0" err="1">
                <a:latin typeface="Circe" panose="020B0502020203020203" pitchFamily="34" charset="-52"/>
              </a:rPr>
              <a:t>Києва</a:t>
            </a:r>
            <a:endParaRPr lang="en-US" sz="1800" dirty="0">
              <a:latin typeface="Circe" panose="020B0502020203020203" pitchFamily="34" charset="-52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18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33072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257847" y="1268760"/>
            <a:ext cx="4752528" cy="5715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rgbClr val="0051A0"/>
                </a:solidFill>
                <a:latin typeface="Century Gothic" pitchFamily="34" charset="0"/>
              </a:rPr>
              <a:t>ФІНАНСОВІ ВИМОГИ ДО ФРАНЧАЙЗІ</a:t>
            </a:r>
          </a:p>
        </p:txBody>
      </p:sp>
      <p:sp>
        <p:nvSpPr>
          <p:cNvPr id="13" name="Содержимое 3"/>
          <p:cNvSpPr>
            <a:spLocks noGrp="1"/>
          </p:cNvSpPr>
          <p:nvPr>
            <p:ph idx="1"/>
          </p:nvPr>
        </p:nvSpPr>
        <p:spPr>
          <a:xfrm>
            <a:off x="48829" y="2204864"/>
            <a:ext cx="5472608" cy="4176464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ru-RU" sz="1800" dirty="0">
                <a:latin typeface="Circe" panose="020B0502020203020203" pitchFamily="34" charset="-52"/>
              </a:rPr>
              <a:t>У </a:t>
            </a:r>
            <a:r>
              <a:rPr lang="ru-RU" sz="1800" dirty="0" err="1">
                <a:latin typeface="Circe" panose="020B0502020203020203" pitchFamily="34" charset="-52"/>
              </a:rPr>
              <a:t>початковий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внесок</a:t>
            </a:r>
            <a:r>
              <a:rPr lang="ru-RU" sz="1800" dirty="0">
                <a:latin typeface="Circe" panose="020B0502020203020203" pitchFamily="34" charset="-52"/>
              </a:rPr>
              <a:t> входить: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ru-RU" sz="1800" dirty="0">
                <a:latin typeface="Circe" panose="020B0502020203020203" pitchFamily="34" charset="-52"/>
              </a:rPr>
              <a:t>Право </a:t>
            </a:r>
            <a:r>
              <a:rPr lang="ru-RU" sz="1800" dirty="0" err="1">
                <a:latin typeface="Circe" panose="020B0502020203020203" pitchFamily="34" charset="-52"/>
              </a:rPr>
              <a:t>працювати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під</a:t>
            </a:r>
            <a:r>
              <a:rPr lang="ru-RU" sz="1800" dirty="0">
                <a:latin typeface="Circe" panose="020B0502020203020203" pitchFamily="34" charset="-52"/>
              </a:rPr>
              <a:t> ТМ " </a:t>
            </a:r>
            <a:r>
              <a:rPr lang="ru-RU" sz="1800" dirty="0" err="1">
                <a:latin typeface="Circe" panose="020B0502020203020203" pitchFamily="34" charset="-52"/>
              </a:rPr>
              <a:t>Поїхали</a:t>
            </a:r>
            <a:r>
              <a:rPr lang="ru-RU" sz="1800" dirty="0">
                <a:latin typeface="Circe" panose="020B0502020203020203" pitchFamily="34" charset="-52"/>
              </a:rPr>
              <a:t> з нами»;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ru-RU" sz="1800" dirty="0" err="1">
                <a:latin typeface="Circe" panose="020B0502020203020203" pitchFamily="34" charset="-52"/>
              </a:rPr>
              <a:t>Повне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керівництво</a:t>
            </a:r>
            <a:r>
              <a:rPr lang="ru-RU" sz="1800" dirty="0">
                <a:latin typeface="Circe" panose="020B0502020203020203" pitchFamily="34" charset="-52"/>
              </a:rPr>
              <a:t> по </a:t>
            </a:r>
            <a:r>
              <a:rPr lang="ru-RU" sz="1800" dirty="0" err="1">
                <a:latin typeface="Circe" panose="020B0502020203020203" pitchFamily="34" charset="-52"/>
              </a:rPr>
              <a:t>веденню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туристичного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бізнесу</a:t>
            </a:r>
            <a:r>
              <a:rPr lang="ru-RU" sz="1800" dirty="0">
                <a:latin typeface="Circe" panose="020B0502020203020203" pitchFamily="34" charset="-52"/>
              </a:rPr>
              <a:t>;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ru-RU" sz="1800" dirty="0" err="1">
                <a:latin typeface="Circe" panose="020B0502020203020203" pitchFamily="34" charset="-52"/>
              </a:rPr>
              <a:t>Навчання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менеджерів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керівника</a:t>
            </a:r>
            <a:r>
              <a:rPr lang="ru-RU" sz="1800" dirty="0">
                <a:latin typeface="Circe" panose="020B0502020203020203" pitchFamily="34" charset="-52"/>
              </a:rPr>
              <a:t> основам </a:t>
            </a:r>
            <a:r>
              <a:rPr lang="ru-RU" sz="1800" dirty="0" err="1">
                <a:latin typeface="Circe" panose="020B0502020203020203" pitchFamily="34" charset="-52"/>
              </a:rPr>
              <a:t>туристичного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бізнесу</a:t>
            </a:r>
            <a:r>
              <a:rPr lang="ru-RU" sz="1800" dirty="0">
                <a:latin typeface="Circe" panose="020B0502020203020203" pitchFamily="34" charset="-52"/>
              </a:rPr>
              <a:t>;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ru-RU" sz="1800" dirty="0">
                <a:latin typeface="Circe" panose="020B0502020203020203" pitchFamily="34" charset="-52"/>
              </a:rPr>
              <a:t>Право </a:t>
            </a:r>
            <a:r>
              <a:rPr lang="ru-RU" sz="1800" dirty="0" err="1">
                <a:latin typeface="Circe" panose="020B0502020203020203" pitchFamily="34" charset="-52"/>
              </a:rPr>
              <a:t>використання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автоматизованої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системи</a:t>
            </a:r>
            <a:r>
              <a:rPr lang="ru-RU" sz="1800" dirty="0">
                <a:latin typeface="Circe" panose="020B0502020203020203" pitchFamily="34" charset="-52"/>
              </a:rPr>
              <a:t> по </a:t>
            </a:r>
            <a:r>
              <a:rPr lang="ru-RU" sz="1800" dirty="0" err="1">
                <a:latin typeface="Circe" panose="020B0502020203020203" pitchFamily="34" charset="-52"/>
              </a:rPr>
              <a:t>роботі</a:t>
            </a:r>
            <a:r>
              <a:rPr lang="ru-RU" sz="1800" dirty="0">
                <a:latin typeface="Circe" panose="020B0502020203020203" pitchFamily="34" charset="-52"/>
              </a:rPr>
              <a:t> з </a:t>
            </a:r>
            <a:r>
              <a:rPr lang="ru-RU" sz="1800" dirty="0" err="1">
                <a:latin typeface="Circe" panose="020B0502020203020203" pitchFamily="34" charset="-52"/>
              </a:rPr>
              <a:t>клієнтами</a:t>
            </a:r>
            <a:r>
              <a:rPr lang="ru-RU" sz="1800" dirty="0">
                <a:latin typeface="Circe" panose="020B0502020203020203" pitchFamily="34" charset="-52"/>
              </a:rPr>
              <a:t> (CRM система);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ru-RU" sz="1800" dirty="0" err="1">
                <a:latin typeface="Circe" panose="020B0502020203020203" pitchFamily="34" charset="-52"/>
              </a:rPr>
              <a:t>Вивіска</a:t>
            </a:r>
            <a:r>
              <a:rPr lang="ru-RU" sz="1800" dirty="0">
                <a:latin typeface="Circe" panose="020B0502020203020203" pitchFamily="34" charset="-52"/>
              </a:rPr>
              <a:t>, </a:t>
            </a:r>
            <a:r>
              <a:rPr lang="ru-RU" sz="1800" dirty="0" err="1">
                <a:latin typeface="Circe" panose="020B0502020203020203" pitchFamily="34" charset="-52"/>
              </a:rPr>
              <a:t>згідно</a:t>
            </a:r>
            <a:r>
              <a:rPr lang="ru-RU" sz="1800" dirty="0">
                <a:latin typeface="Circe" panose="020B0502020203020203" pitchFamily="34" charset="-52"/>
              </a:rPr>
              <a:t> корпоративного стилю;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ru-RU" sz="1800" dirty="0">
                <a:latin typeface="Circe" panose="020B0502020203020203" pitchFamily="34" charset="-52"/>
              </a:rPr>
              <a:t>IP-</a:t>
            </a:r>
            <a:r>
              <a:rPr lang="ru-RU" sz="1800" dirty="0" err="1">
                <a:latin typeface="Circe" panose="020B0502020203020203" pitchFamily="34" charset="-52"/>
              </a:rPr>
              <a:t>телефонія</a:t>
            </a:r>
            <a:r>
              <a:rPr lang="ru-RU" sz="1800" dirty="0">
                <a:latin typeface="Circe" panose="020B0502020203020203" pitchFamily="34" charset="-52"/>
              </a:rPr>
              <a:t>;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ru-RU" sz="1800" dirty="0" err="1">
                <a:latin typeface="Circe" panose="020B0502020203020203" pitchFamily="34" charset="-52"/>
              </a:rPr>
              <a:t>Рекламна</a:t>
            </a:r>
            <a:r>
              <a:rPr lang="ru-RU" sz="1800" dirty="0">
                <a:latin typeface="Circe" panose="020B0502020203020203" pitchFamily="34" charset="-52"/>
              </a:rPr>
              <a:t> та </a:t>
            </a:r>
            <a:r>
              <a:rPr lang="ru-RU" sz="1800" dirty="0" err="1">
                <a:latin typeface="Circe" panose="020B0502020203020203" pitchFamily="34" charset="-52"/>
              </a:rPr>
              <a:t>поліграфічна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продукція</a:t>
            </a:r>
            <a:r>
              <a:rPr lang="ru-RU" sz="1800" dirty="0">
                <a:latin typeface="Circe" panose="020B0502020203020203" pitchFamily="34" charset="-52"/>
              </a:rPr>
              <a:t> для початку </a:t>
            </a:r>
            <a:r>
              <a:rPr lang="ru-RU" sz="1800" dirty="0" err="1">
                <a:latin typeface="Circe" panose="020B0502020203020203" pitchFamily="34" charset="-52"/>
              </a:rPr>
              <a:t>роботи</a:t>
            </a:r>
            <a:endParaRPr lang="ru-RU" sz="1800" dirty="0">
              <a:latin typeface="Circe" panose="020B0502020203020203" pitchFamily="34" charset="-52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r>
              <a:rPr lang="uk-UA" sz="1800" dirty="0">
                <a:latin typeface="Circe" panose="020B0502020203020203" pitchFamily="34" charset="-52"/>
              </a:rPr>
              <a:t>Приїзд та робота «</a:t>
            </a:r>
            <a:r>
              <a:rPr lang="uk-UA" sz="1800" dirty="0" err="1">
                <a:latin typeface="Circe" panose="020B0502020203020203" pitchFamily="34" charset="-52"/>
              </a:rPr>
              <a:t>пусковой</a:t>
            </a:r>
            <a:r>
              <a:rPr lang="uk-UA" sz="1800" dirty="0">
                <a:latin typeface="Circe" panose="020B0502020203020203" pitchFamily="34" charset="-52"/>
              </a:rPr>
              <a:t> бригади»  для запуску офісу</a:t>
            </a:r>
            <a:endParaRPr lang="ru-RU" sz="1800" dirty="0">
              <a:latin typeface="Circe" panose="020B0502020203020203" pitchFamily="34" charset="-52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  <a:defRPr/>
            </a:pPr>
            <a:endParaRPr lang="en-US" sz="1800" dirty="0">
              <a:latin typeface="Circe" panose="020B0502020203020203" pitchFamily="34" charset="-52"/>
            </a:endParaRPr>
          </a:p>
          <a:p>
            <a:pPr marL="530225" indent="-368300" eaLnBrk="1" fontAlgn="auto" hangingPunct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1800" dirty="0">
              <a:latin typeface="Circe" panose="020B0502020203020203" pitchFamily="34" charset="-52"/>
            </a:endParaRP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18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71286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37320" y="1628800"/>
            <a:ext cx="4895825" cy="647700"/>
          </a:xfrm>
        </p:spPr>
        <p:txBody>
          <a:bodyPr>
            <a:normAutofit/>
          </a:bodyPr>
          <a:lstStyle/>
          <a:p>
            <a:pPr algn="ctr"/>
            <a:r>
              <a:rPr lang="ru-RU" altLang="uk-UA" sz="2800" dirty="0" err="1">
                <a:solidFill>
                  <a:srgbClr val="0051A0"/>
                </a:solidFill>
                <a:latin typeface="Circe" panose="020B0502020203020203" pitchFamily="34" charset="-52"/>
              </a:rPr>
              <a:t>Періодичні</a:t>
            </a:r>
            <a:r>
              <a:rPr lang="ru-RU" altLang="uk-UA" sz="2800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altLang="uk-UA" sz="2800" dirty="0" err="1">
                <a:solidFill>
                  <a:srgbClr val="0051A0"/>
                </a:solidFill>
                <a:latin typeface="Circe" panose="020B0502020203020203" pitchFamily="34" charset="-52"/>
              </a:rPr>
              <a:t>платежі</a:t>
            </a:r>
            <a:endParaRPr lang="ru-RU" altLang="uk-UA" sz="2800" dirty="0">
              <a:solidFill>
                <a:srgbClr val="0051A0"/>
              </a:solidFill>
              <a:latin typeface="Circe" panose="020B0502020203020203" pitchFamily="34" charset="-52"/>
            </a:endParaRPr>
          </a:p>
        </p:txBody>
      </p:sp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1835696" y="2204864"/>
            <a:ext cx="5299075" cy="1800200"/>
          </a:xfrm>
        </p:spPr>
        <p:txBody>
          <a:bodyPr rtlCol="0"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ru-RU" sz="1400" dirty="0" err="1">
                <a:latin typeface="Circe" panose="020B0502020203020203" pitchFamily="34" charset="-52"/>
              </a:rPr>
              <a:t>Фіксованих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щомісячних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платежів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20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немає</a:t>
            </a:r>
            <a:endParaRPr lang="ru-RU" sz="2000" b="1" dirty="0">
              <a:solidFill>
                <a:srgbClr val="0051A0"/>
              </a:solidFill>
              <a:latin typeface="Circe" panose="020B0502020203020203" pitchFamily="34" charset="-52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Circe" panose="020B0502020203020203" pitchFamily="34" charset="-52"/>
              </a:rPr>
              <a:t>З кожного </a:t>
            </a:r>
            <a:r>
              <a:rPr lang="ru-RU" sz="1400" dirty="0" err="1">
                <a:latin typeface="Circe" panose="020B0502020203020203" pitchFamily="34" charset="-52"/>
              </a:rPr>
              <a:t>проданого</a:t>
            </a:r>
            <a:r>
              <a:rPr lang="ru-RU" sz="1400" dirty="0">
                <a:latin typeface="Circe" panose="020B0502020203020203" pitchFamily="34" charset="-52"/>
              </a:rPr>
              <a:t> туру, </a:t>
            </a:r>
            <a:r>
              <a:rPr lang="ru-RU" sz="1400" dirty="0" err="1">
                <a:latin typeface="Circe" panose="020B0502020203020203" pitchFamily="34" charset="-52"/>
              </a:rPr>
              <a:t>утримується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роялті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від</a:t>
            </a:r>
            <a:r>
              <a:rPr lang="ru-RU" sz="1400" dirty="0">
                <a:latin typeface="Circe" panose="020B0502020203020203" pitchFamily="34" charset="-52"/>
              </a:rPr>
              <a:t> 0,1 до 2% в </a:t>
            </a:r>
            <a:r>
              <a:rPr lang="ru-RU" sz="1400" dirty="0" err="1">
                <a:latin typeface="Circe" panose="020B0502020203020203" pitchFamily="34" charset="-52"/>
              </a:rPr>
              <a:t>залежності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від</a:t>
            </a:r>
            <a:r>
              <a:rPr lang="ru-RU" sz="1400" dirty="0">
                <a:latin typeface="Circe" panose="020B0502020203020203" pitchFamily="34" charset="-52"/>
              </a:rPr>
              <a:t> туроператора і </a:t>
            </a:r>
            <a:r>
              <a:rPr lang="ru-RU" sz="1400" dirty="0" err="1">
                <a:latin typeface="Circe" panose="020B0502020203020203" pitchFamily="34" charset="-52"/>
              </a:rPr>
              <a:t>напрямку</a:t>
            </a:r>
            <a:r>
              <a:rPr lang="ru-RU" sz="1400" dirty="0">
                <a:latin typeface="Circe" panose="020B0502020203020203" pitchFamily="34" charset="-52"/>
              </a:rPr>
              <a:t>.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Circe" panose="020B0502020203020203" pitchFamily="34" charset="-52"/>
              </a:rPr>
              <a:t>Чиста </a:t>
            </a:r>
            <a:r>
              <a:rPr lang="ru-RU" sz="1400" dirty="0" err="1">
                <a:latin typeface="Circe" panose="020B0502020203020203" pitchFamily="34" charset="-52"/>
              </a:rPr>
              <a:t>комісія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франчайзі</a:t>
            </a:r>
            <a:r>
              <a:rPr lang="ru-RU" sz="1400" dirty="0">
                <a:latin typeface="Circe" panose="020B0502020203020203" pitchFamily="34" charset="-52"/>
              </a:rPr>
              <a:t>, з </a:t>
            </a:r>
            <a:r>
              <a:rPr lang="ru-RU" sz="1400" dirty="0" err="1">
                <a:latin typeface="Circe" panose="020B0502020203020203" pitchFamily="34" charset="-52"/>
              </a:rPr>
              <a:t>урахуванням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утриманого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роялті</a:t>
            </a:r>
            <a:r>
              <a:rPr lang="ru-RU" sz="1400" dirty="0">
                <a:latin typeface="Circe" panose="020B0502020203020203" pitchFamily="34" charset="-52"/>
              </a:rPr>
              <a:t>, </a:t>
            </a:r>
            <a:r>
              <a:rPr lang="ru-RU" sz="1400" dirty="0" err="1">
                <a:latin typeface="Circe" panose="020B0502020203020203" pitchFamily="34" charset="-52"/>
              </a:rPr>
              <a:t>становитиме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від</a:t>
            </a:r>
            <a:r>
              <a:rPr lang="ru-RU" sz="1400" dirty="0">
                <a:latin typeface="Circe" panose="020B0502020203020203" pitchFamily="34" charset="-52"/>
              </a:rPr>
              <a:t> 10% і </a:t>
            </a:r>
            <a:r>
              <a:rPr lang="ru-RU" sz="1400" dirty="0" err="1">
                <a:latin typeface="Circe" panose="020B0502020203020203" pitchFamily="34" charset="-52"/>
              </a:rPr>
              <a:t>більше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від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вартості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проданого</a:t>
            </a:r>
            <a:r>
              <a:rPr lang="ru-RU" sz="1400" dirty="0">
                <a:latin typeface="Circe" panose="020B0502020203020203" pitchFamily="34" charset="-52"/>
              </a:rPr>
              <a:t> туру.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400" dirty="0">
                <a:latin typeface="Circe" panose="020B0502020203020203" pitchFamily="34" charset="-52"/>
              </a:rPr>
              <a:t>При </a:t>
            </a:r>
            <a:r>
              <a:rPr lang="ru-RU" sz="1400" dirty="0" err="1">
                <a:latin typeface="Circe" panose="020B0502020203020203" pitchFamily="34" charset="-52"/>
              </a:rPr>
              <a:t>виконанні</a:t>
            </a:r>
            <a:r>
              <a:rPr lang="ru-RU" sz="1400" dirty="0">
                <a:latin typeface="Circe" panose="020B0502020203020203" pitchFamily="34" charset="-52"/>
              </a:rPr>
              <a:t> квартального плану, </a:t>
            </a:r>
            <a:r>
              <a:rPr lang="ru-RU" sz="1400" dirty="0" err="1">
                <a:latin typeface="Circe" panose="020B0502020203020203" pitchFamily="34" charset="-52"/>
              </a:rPr>
              <a:t>повертається</a:t>
            </a:r>
            <a:r>
              <a:rPr lang="ru-RU" sz="1400" dirty="0">
                <a:latin typeface="Circe" panose="020B0502020203020203" pitchFamily="34" charset="-52"/>
              </a:rPr>
              <a:t> до 20% </a:t>
            </a:r>
            <a:r>
              <a:rPr lang="ru-RU" sz="1400" dirty="0" err="1">
                <a:latin typeface="Circe" panose="020B0502020203020203" pitchFamily="34" charset="-52"/>
              </a:rPr>
              <a:t>від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суми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роялті</a:t>
            </a:r>
            <a:endParaRPr lang="uk-UA" sz="1400" dirty="0">
              <a:latin typeface="Circe" panose="020B0502020203020203" pitchFamily="34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832" y="4005064"/>
            <a:ext cx="55149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err="1">
                <a:latin typeface="Circe" panose="020B0502020203020203" pitchFamily="34" charset="-52"/>
              </a:rPr>
              <a:t>Компанія</a:t>
            </a:r>
            <a:r>
              <a:rPr lang="ru-RU" sz="1400" dirty="0">
                <a:latin typeface="Circe" panose="020B0502020203020203" pitchFamily="34" charset="-52"/>
              </a:rPr>
              <a:t>» </a:t>
            </a:r>
            <a:r>
              <a:rPr lang="ru-RU" sz="1400" dirty="0" err="1">
                <a:latin typeface="Circe" panose="020B0502020203020203" pitchFamily="34" charset="-52"/>
              </a:rPr>
              <a:t>Поїхали</a:t>
            </a:r>
            <a:r>
              <a:rPr lang="ru-RU" sz="1400" dirty="0">
                <a:latin typeface="Circe" panose="020B0502020203020203" pitchFamily="34" charset="-52"/>
              </a:rPr>
              <a:t> з нами " </a:t>
            </a:r>
            <a:r>
              <a:rPr lang="ru-RU" sz="1400" dirty="0" err="1">
                <a:latin typeface="Circe" panose="020B0502020203020203" pitchFamily="34" charset="-52"/>
              </a:rPr>
              <a:t>зацікавлена</a:t>
            </a:r>
            <a:r>
              <a:rPr lang="ru-RU" sz="1400" dirty="0">
                <a:latin typeface="Circe" panose="020B0502020203020203" pitchFamily="34" charset="-52"/>
              </a:rPr>
              <a:t> в </a:t>
            </a:r>
            <a:r>
              <a:rPr lang="ru-RU" sz="1400" dirty="0" err="1">
                <a:latin typeface="Circe" panose="020B0502020203020203" pitchFamily="34" charset="-52"/>
              </a:rPr>
              <a:t>успішній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роботі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франчайзингового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офісу</a:t>
            </a:r>
            <a:r>
              <a:rPr lang="ru-RU" sz="1400" dirty="0">
                <a:latin typeface="Circe" panose="020B0502020203020203" pitchFamily="34" charset="-52"/>
              </a:rPr>
              <a:t>, так як ми </a:t>
            </a:r>
            <a:r>
              <a:rPr lang="ru-RU" sz="1400" dirty="0" err="1">
                <a:latin typeface="Circe" panose="020B0502020203020203" pitchFamily="34" charset="-52"/>
              </a:rPr>
              <a:t>заробляємо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роялті</a:t>
            </a:r>
            <a:r>
              <a:rPr lang="ru-RU" sz="1400" dirty="0">
                <a:latin typeface="Circe" panose="020B0502020203020203" pitchFamily="34" charset="-52"/>
              </a:rPr>
              <a:t> з Ваших </a:t>
            </a:r>
            <a:r>
              <a:rPr lang="ru-RU" sz="1400" dirty="0" err="1">
                <a:latin typeface="Circe" panose="020B0502020203020203" pitchFamily="34" charset="-52"/>
              </a:rPr>
              <a:t>продажів</a:t>
            </a:r>
            <a:r>
              <a:rPr lang="ru-RU" sz="1400" dirty="0">
                <a:latin typeface="Circe" panose="020B0502020203020203" pitchFamily="34" charset="-52"/>
              </a:rPr>
              <a:t>, а не на початковому </a:t>
            </a:r>
            <a:r>
              <a:rPr lang="ru-RU" sz="1400" dirty="0" err="1">
                <a:latin typeface="Circe" panose="020B0502020203020203" pitchFamily="34" charset="-52"/>
              </a:rPr>
              <a:t>внеску.Ми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робимо</a:t>
            </a:r>
            <a:r>
              <a:rPr lang="ru-RU" sz="1400" dirty="0">
                <a:latin typeface="Circe" panose="020B0502020203020203" pitchFamily="34" charset="-52"/>
              </a:rPr>
              <a:t> все </a:t>
            </a:r>
            <a:r>
              <a:rPr lang="ru-RU" sz="1400" dirty="0" err="1">
                <a:latin typeface="Circe" panose="020B0502020203020203" pitchFamily="34" charset="-52"/>
              </a:rPr>
              <a:t>можливе</a:t>
            </a:r>
            <a:r>
              <a:rPr lang="ru-RU" sz="1400" dirty="0">
                <a:latin typeface="Circe" panose="020B0502020203020203" pitchFamily="34" charset="-52"/>
              </a:rPr>
              <a:t>, </a:t>
            </a:r>
            <a:r>
              <a:rPr lang="ru-RU" sz="1400" dirty="0" err="1">
                <a:latin typeface="Circe" panose="020B0502020203020203" pitchFamily="34" charset="-52"/>
              </a:rPr>
              <a:t>щоб</a:t>
            </a:r>
            <a:r>
              <a:rPr lang="ru-RU" sz="1400" dirty="0">
                <a:latin typeface="Circe" panose="020B0502020203020203" pitchFamily="34" charset="-52"/>
              </a:rPr>
              <a:t> ваш </a:t>
            </a:r>
            <a:r>
              <a:rPr lang="ru-RU" sz="1400" dirty="0" err="1">
                <a:latin typeface="Circe" panose="020B0502020203020203" pitchFamily="34" charset="-52"/>
              </a:rPr>
              <a:t>офіс</a:t>
            </a:r>
            <a:r>
              <a:rPr lang="ru-RU" sz="1400" dirty="0">
                <a:latin typeface="Circe" panose="020B0502020203020203" pitchFamily="34" charset="-52"/>
              </a:rPr>
              <a:t> добре продавав і </a:t>
            </a:r>
            <a:r>
              <a:rPr lang="ru-RU" sz="1400" dirty="0" err="1">
                <a:latin typeface="Circe" panose="020B0502020203020203" pitchFamily="34" charset="-52"/>
              </a:rPr>
              <a:t>багато</a:t>
            </a:r>
            <a:r>
              <a:rPr lang="ru-RU" sz="1400" dirty="0">
                <a:latin typeface="Circe" panose="020B0502020203020203" pitchFamily="34" charset="-52"/>
              </a:rPr>
              <a:t> </a:t>
            </a:r>
            <a:r>
              <a:rPr lang="ru-RU" sz="1400" dirty="0" err="1">
                <a:latin typeface="Circe" panose="020B0502020203020203" pitchFamily="34" charset="-52"/>
              </a:rPr>
              <a:t>заробляв</a:t>
            </a:r>
            <a:endParaRPr lang="en-US" sz="14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6500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267744" y="1268760"/>
            <a:ext cx="6408712" cy="5112568"/>
          </a:xfrm>
        </p:spPr>
        <p:txBody>
          <a:bodyPr rtlCol="0">
            <a:noAutofit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uk-UA" sz="2000" b="1" dirty="0">
                <a:solidFill>
                  <a:srgbClr val="0051A0"/>
                </a:solidFill>
                <a:latin typeface="Circe" panose="020B0502020203020203" pitchFamily="34" charset="-52"/>
              </a:rPr>
              <a:t>В роялті входить: </a:t>
            </a:r>
          </a:p>
          <a:p>
            <a:pPr marL="0" indent="354013">
              <a:buFont typeface="Wingdings" pitchFamily="2" charset="2"/>
              <a:buChar char="ü"/>
              <a:defRPr/>
            </a:pPr>
            <a:r>
              <a:rPr lang="ru-RU" sz="2000" dirty="0">
                <a:latin typeface="Circe" panose="020B0502020203020203" pitchFamily="34" charset="-52"/>
              </a:rPr>
              <a:t>Право </a:t>
            </a:r>
            <a:r>
              <a:rPr lang="ru-RU" sz="2000" dirty="0" err="1">
                <a:latin typeface="Circe" panose="020B0502020203020203" pitchFamily="34" charset="-52"/>
              </a:rPr>
              <a:t>працювати</a:t>
            </a:r>
            <a:r>
              <a:rPr lang="ru-RU" sz="2000" dirty="0">
                <a:latin typeface="Circe" panose="020B0502020203020203" pitchFamily="34" charset="-52"/>
              </a:rPr>
              <a:t> в </a:t>
            </a:r>
            <a:r>
              <a:rPr lang="ru-RU" sz="2000" dirty="0" err="1">
                <a:latin typeface="Circe" panose="020B0502020203020203" pitchFamily="34" charset="-52"/>
              </a:rPr>
              <a:t>мережі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під</a:t>
            </a:r>
            <a:r>
              <a:rPr lang="ru-RU" sz="2000" dirty="0">
                <a:latin typeface="Circe" panose="020B0502020203020203" pitchFamily="34" charset="-52"/>
              </a:rPr>
              <a:t> торговою маркою " </a:t>
            </a:r>
            <a:r>
              <a:rPr lang="ru-RU" sz="2000" dirty="0" err="1">
                <a:latin typeface="Circe" panose="020B0502020203020203" pitchFamily="34" charset="-52"/>
              </a:rPr>
              <a:t>Поїхали</a:t>
            </a:r>
            <a:r>
              <a:rPr lang="ru-RU" sz="2000" dirty="0">
                <a:latin typeface="Circe" panose="020B0502020203020203" pitchFamily="34" charset="-52"/>
              </a:rPr>
              <a:t> з нами»</a:t>
            </a:r>
          </a:p>
          <a:p>
            <a:pPr marL="0" indent="354013">
              <a:buFont typeface="Wingdings" pitchFamily="2" charset="2"/>
              <a:buChar char="ü"/>
              <a:defRPr/>
            </a:pPr>
            <a:r>
              <a:rPr lang="ru-RU" sz="2000" dirty="0" err="1">
                <a:latin typeface="Circe" panose="020B0502020203020203" pitchFamily="34" charset="-52"/>
              </a:rPr>
              <a:t>Навчання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менеджерів</a:t>
            </a:r>
            <a:r>
              <a:rPr lang="ru-RU" sz="2000" dirty="0">
                <a:latin typeface="Circe" panose="020B0502020203020203" pitchFamily="34" charset="-52"/>
              </a:rPr>
              <a:t> і </a:t>
            </a:r>
            <a:r>
              <a:rPr lang="ru-RU" sz="2000" dirty="0" err="1">
                <a:latin typeface="Circe" panose="020B0502020203020203" pitchFamily="34" charset="-52"/>
              </a:rPr>
              <a:t>керівників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офісів</a:t>
            </a:r>
            <a:r>
              <a:rPr lang="ru-RU" sz="2000" dirty="0">
                <a:latin typeface="Circe" panose="020B0502020203020203" pitchFamily="34" charset="-52"/>
              </a:rPr>
              <a:t> на </a:t>
            </a:r>
            <a:r>
              <a:rPr lang="ru-RU" sz="2000" dirty="0" err="1">
                <a:latin typeface="Circe" panose="020B0502020203020203" pitchFamily="34" charset="-52"/>
              </a:rPr>
              <a:t>постійній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основі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від</a:t>
            </a:r>
            <a:r>
              <a:rPr lang="ru-RU" sz="2000" dirty="0">
                <a:latin typeface="Circe" panose="020B0502020203020203" pitchFamily="34" charset="-52"/>
              </a:rPr>
              <a:t> 1 до 3 </a:t>
            </a:r>
            <a:r>
              <a:rPr lang="ru-RU" sz="2000" dirty="0" err="1">
                <a:latin typeface="Circe" panose="020B0502020203020203" pitchFamily="34" charset="-52"/>
              </a:rPr>
              <a:t>разів</a:t>
            </a:r>
            <a:r>
              <a:rPr lang="ru-RU" sz="2000" dirty="0">
                <a:latin typeface="Circe" panose="020B0502020203020203" pitchFamily="34" charset="-52"/>
              </a:rPr>
              <a:t> на </a:t>
            </a:r>
            <a:r>
              <a:rPr lang="ru-RU" sz="2000" dirty="0" err="1">
                <a:latin typeface="Circe" panose="020B0502020203020203" pitchFamily="34" charset="-52"/>
              </a:rPr>
              <a:t>тиждень</a:t>
            </a:r>
            <a:endParaRPr lang="ru-RU" sz="2000" dirty="0">
              <a:latin typeface="Circe" panose="020B0502020203020203" pitchFamily="34" charset="-52"/>
            </a:endParaRPr>
          </a:p>
          <a:p>
            <a:pPr marL="0" indent="354013">
              <a:buFont typeface="Wingdings" pitchFamily="2" charset="2"/>
              <a:buChar char="ü"/>
              <a:defRPr/>
            </a:pPr>
            <a:r>
              <a:rPr lang="ru-RU" sz="2000" dirty="0" err="1">
                <a:latin typeface="Circe" panose="020B0502020203020203" pitchFamily="34" charset="-52"/>
              </a:rPr>
              <a:t>Ексклюзивні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умови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роботи</a:t>
            </a:r>
            <a:r>
              <a:rPr lang="ru-RU" sz="2000" dirty="0">
                <a:latin typeface="Circe" panose="020B0502020203020203" pitchFamily="34" charset="-52"/>
              </a:rPr>
              <a:t> з </a:t>
            </a:r>
            <a:r>
              <a:rPr lang="ru-RU" sz="2000" dirty="0" err="1">
                <a:latin typeface="Circe" panose="020B0502020203020203" pitchFamily="34" charset="-52"/>
              </a:rPr>
              <a:t>найбільшими</a:t>
            </a:r>
            <a:r>
              <a:rPr lang="ru-RU" sz="2000" dirty="0">
                <a:latin typeface="Circe" panose="020B0502020203020203" pitchFamily="34" charset="-52"/>
              </a:rPr>
              <a:t> туроператорами</a:t>
            </a:r>
          </a:p>
          <a:p>
            <a:pPr marL="0" indent="354013">
              <a:buFont typeface="Wingdings" pitchFamily="2" charset="2"/>
              <a:buChar char="ü"/>
              <a:defRPr/>
            </a:pPr>
            <a:r>
              <a:rPr lang="ru-RU" sz="2000" dirty="0" err="1">
                <a:latin typeface="Circe" panose="020B0502020203020203" pitchFamily="34" charset="-52"/>
              </a:rPr>
              <a:t>Постійна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консультаційна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підтримка</a:t>
            </a:r>
            <a:r>
              <a:rPr lang="ru-RU" sz="2000" dirty="0">
                <a:latin typeface="Circe" panose="020B0502020203020203" pitchFamily="34" charset="-52"/>
              </a:rPr>
              <a:t> з </a:t>
            </a:r>
            <a:r>
              <a:rPr lang="ru-RU" sz="2000" dirty="0" err="1">
                <a:latin typeface="Circe" panose="020B0502020203020203" pitchFamily="34" charset="-52"/>
              </a:rPr>
              <a:t>питань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ведення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бізнесу</a:t>
            </a:r>
            <a:endParaRPr lang="ru-RU" sz="2000" dirty="0">
              <a:latin typeface="Circe" panose="020B0502020203020203" pitchFamily="34" charset="-52"/>
            </a:endParaRPr>
          </a:p>
          <a:p>
            <a:pPr marL="0" indent="354013">
              <a:buFont typeface="Wingdings" pitchFamily="2" charset="2"/>
              <a:buChar char="ü"/>
              <a:defRPr/>
            </a:pPr>
            <a:r>
              <a:rPr lang="ru-RU" sz="2000" dirty="0">
                <a:latin typeface="Circe" panose="020B0502020203020203" pitchFamily="34" charset="-52"/>
              </a:rPr>
              <a:t>Контроль </a:t>
            </a:r>
            <a:r>
              <a:rPr lang="ru-RU" sz="2000" dirty="0" err="1">
                <a:latin typeface="Circe" panose="020B0502020203020203" pitchFamily="34" charset="-52"/>
              </a:rPr>
              <a:t>якості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обслуговування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клієнтів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офісом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франчайзі</a:t>
            </a:r>
            <a:endParaRPr lang="ru-RU" sz="2000" dirty="0">
              <a:latin typeface="Circe" panose="020B0502020203020203" pitchFamily="34" charset="-52"/>
            </a:endParaRPr>
          </a:p>
          <a:p>
            <a:pPr marL="0" indent="354013">
              <a:buFont typeface="Wingdings" pitchFamily="2" charset="2"/>
              <a:buChar char="ü"/>
              <a:defRPr/>
            </a:pPr>
            <a:r>
              <a:rPr lang="ru-RU" sz="2000" dirty="0" err="1">
                <a:latin typeface="Circe" panose="020B0502020203020203" pitchFamily="34" charset="-52"/>
              </a:rPr>
              <a:t>Постійне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оновлення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бази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даних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готелів</a:t>
            </a:r>
            <a:r>
              <a:rPr lang="ru-RU" sz="2000" dirty="0">
                <a:latin typeface="Circe" panose="020B0502020203020203" pitchFamily="34" charset="-52"/>
              </a:rPr>
              <a:t> (</a:t>
            </a:r>
            <a:r>
              <a:rPr lang="ru-RU" sz="2000" dirty="0" err="1">
                <a:latin typeface="Circe" panose="020B0502020203020203" pitchFamily="34" charset="-52"/>
              </a:rPr>
              <a:t>фотографії</a:t>
            </a:r>
            <a:r>
              <a:rPr lang="ru-RU" sz="2000" dirty="0">
                <a:latin typeface="Circe" panose="020B0502020203020203" pitchFamily="34" charset="-52"/>
              </a:rPr>
              <a:t> та </a:t>
            </a:r>
            <a:r>
              <a:rPr lang="ru-RU" sz="2000" dirty="0" err="1">
                <a:latin typeface="Circe" panose="020B0502020203020203" pitchFamily="34" charset="-52"/>
              </a:rPr>
              <a:t>відгуки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менеджерів</a:t>
            </a:r>
            <a:r>
              <a:rPr lang="ru-RU" sz="2000" dirty="0">
                <a:latin typeface="Circe" panose="020B0502020203020203" pitchFamily="34" charset="-52"/>
              </a:rPr>
              <a:t>, </a:t>
            </a:r>
            <a:r>
              <a:rPr lang="ru-RU" sz="2000" dirty="0" err="1">
                <a:latin typeface="Circe" panose="020B0502020203020203" pitchFamily="34" charset="-52"/>
              </a:rPr>
              <a:t>які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відвідали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готелі</a:t>
            </a:r>
            <a:r>
              <a:rPr lang="ru-RU" sz="2000" dirty="0">
                <a:latin typeface="Circe" panose="020B0502020203020203" pitchFamily="34" charset="-52"/>
              </a:rPr>
              <a:t> та </a:t>
            </a:r>
            <a:r>
              <a:rPr lang="ru-RU" sz="2000" dirty="0" err="1">
                <a:latin typeface="Circe" panose="020B0502020203020203" pitchFamily="34" charset="-52"/>
              </a:rPr>
              <a:t>курорти</a:t>
            </a:r>
            <a:r>
              <a:rPr lang="ru-RU" sz="2000" dirty="0">
                <a:latin typeface="Circe" panose="020B0502020203020203" pitchFamily="34" charset="-52"/>
              </a:rPr>
              <a:t>);</a:t>
            </a:r>
          </a:p>
          <a:p>
            <a:pPr marL="0" indent="354013">
              <a:buFont typeface="Wingdings" pitchFamily="2" charset="2"/>
              <a:buChar char="ü"/>
              <a:defRPr/>
            </a:pPr>
            <a:r>
              <a:rPr lang="ru-RU" sz="2000" dirty="0" err="1">
                <a:latin typeface="Circe" panose="020B0502020203020203" pitchFamily="34" charset="-52"/>
              </a:rPr>
              <a:t>Користування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en-US" sz="2000" dirty="0">
                <a:latin typeface="Circe" panose="020B0502020203020203" pitchFamily="34" charset="-52"/>
              </a:rPr>
              <a:t>CRM-</a:t>
            </a:r>
            <a:r>
              <a:rPr lang="ru-RU" sz="2000" dirty="0">
                <a:latin typeface="Circe" panose="020B0502020203020203" pitchFamily="34" charset="-52"/>
              </a:rPr>
              <a:t>системою</a:t>
            </a:r>
          </a:p>
          <a:p>
            <a:pPr marL="0" indent="354013">
              <a:buFont typeface="Wingdings" pitchFamily="2" charset="2"/>
              <a:buChar char="ü"/>
              <a:defRPr/>
            </a:pPr>
            <a:r>
              <a:rPr lang="ru-RU" sz="2000" dirty="0">
                <a:latin typeface="Circe" panose="020B0502020203020203" pitchFamily="34" charset="-52"/>
              </a:rPr>
              <a:t>Та </a:t>
            </a:r>
            <a:r>
              <a:rPr lang="ru-RU" sz="2000" dirty="0" err="1">
                <a:latin typeface="Circe" panose="020B0502020203020203" pitchFamily="34" charset="-52"/>
              </a:rPr>
              <a:t>багато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іншого</a:t>
            </a:r>
            <a:r>
              <a:rPr lang="ru-RU" sz="2000" dirty="0">
                <a:latin typeface="Circe" panose="020B0502020203020203" pitchFamily="34" charset="-52"/>
              </a:rPr>
              <a:t>, </a:t>
            </a:r>
            <a:r>
              <a:rPr lang="ru-RU" sz="2000" dirty="0" err="1">
                <a:latin typeface="Circe" panose="020B0502020203020203" pitchFamily="34" charset="-52"/>
              </a:rPr>
              <a:t>необхідне</a:t>
            </a:r>
            <a:r>
              <a:rPr lang="ru-RU" sz="2000" dirty="0">
                <a:latin typeface="Circe" panose="020B0502020203020203" pitchFamily="34" charset="-52"/>
              </a:rPr>
              <a:t> для </a:t>
            </a:r>
            <a:r>
              <a:rPr lang="ru-RU" sz="2000" dirty="0" err="1">
                <a:latin typeface="Circe" panose="020B0502020203020203" pitchFamily="34" charset="-52"/>
              </a:rPr>
              <a:t>ефективної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роботи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турагентсва</a:t>
            </a:r>
            <a:endParaRPr lang="en-US" sz="2000" dirty="0">
              <a:latin typeface="Circe" panose="020B0502020203020203" pitchFamily="34" charset="-52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4895825" cy="6477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uk-UA" sz="2800" dirty="0" err="1">
                <a:solidFill>
                  <a:srgbClr val="0051A0"/>
                </a:solidFill>
                <a:latin typeface="Circe" panose="020B0502020203020203" pitchFamily="34" charset="-52"/>
              </a:rPr>
              <a:t>Періодичні</a:t>
            </a:r>
            <a:r>
              <a:rPr lang="ru-RU" altLang="uk-UA" sz="2800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altLang="uk-UA" sz="2800" dirty="0" err="1">
                <a:solidFill>
                  <a:srgbClr val="0051A0"/>
                </a:solidFill>
                <a:latin typeface="Circe" panose="020B0502020203020203" pitchFamily="34" charset="-52"/>
              </a:rPr>
              <a:t>платежі</a:t>
            </a:r>
            <a:endParaRPr lang="ru-RU" altLang="uk-UA" sz="2800" dirty="0">
              <a:solidFill>
                <a:srgbClr val="0051A0"/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31281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47564" y="692696"/>
            <a:ext cx="4536504" cy="1008062"/>
          </a:xfrm>
        </p:spPr>
        <p:txBody>
          <a:bodyPr>
            <a:noAutofit/>
          </a:bodyPr>
          <a:lstStyle/>
          <a:p>
            <a:r>
              <a:rPr lang="ru-RU" altLang="ru-RU" sz="2400" dirty="0">
                <a:solidFill>
                  <a:srgbClr val="0051A0"/>
                </a:solidFill>
                <a:latin typeface="Circe" panose="020B0502020203020203" pitchFamily="34" charset="-52"/>
              </a:rPr>
              <a:t>Чим </a:t>
            </a:r>
            <a:r>
              <a:rPr lang="ru-RU" altLang="ru-RU" sz="2400" dirty="0" err="1">
                <a:solidFill>
                  <a:srgbClr val="0051A0"/>
                </a:solidFill>
                <a:latin typeface="Circe" panose="020B0502020203020203" pitchFamily="34" charset="-52"/>
              </a:rPr>
              <a:t>відрізняється</a:t>
            </a:r>
            <a:r>
              <a:rPr lang="ru-RU" altLang="ru-RU" sz="2400" dirty="0">
                <a:solidFill>
                  <a:srgbClr val="0051A0"/>
                </a:solidFill>
                <a:latin typeface="Circe" panose="020B0502020203020203" pitchFamily="34" charset="-52"/>
              </a:rPr>
              <a:t> франшиза» </a:t>
            </a:r>
            <a:r>
              <a:rPr lang="ru-RU" altLang="ru-RU" sz="2400" dirty="0" err="1">
                <a:solidFill>
                  <a:srgbClr val="0051A0"/>
                </a:solidFill>
                <a:latin typeface="Circe" panose="020B0502020203020203" pitchFamily="34" charset="-52"/>
              </a:rPr>
              <a:t>Поїхали</a:t>
            </a:r>
            <a:r>
              <a:rPr lang="ru-RU" altLang="ru-RU" sz="2400" dirty="0">
                <a:solidFill>
                  <a:srgbClr val="0051A0"/>
                </a:solidFill>
                <a:latin typeface="Circe" panose="020B0502020203020203" pitchFamily="34" charset="-52"/>
              </a:rPr>
              <a:t> з нами " </a:t>
            </a:r>
            <a:r>
              <a:rPr lang="ru-RU" altLang="ru-RU" sz="2400" dirty="0" err="1">
                <a:solidFill>
                  <a:srgbClr val="0051A0"/>
                </a:solidFill>
                <a:latin typeface="Circe" panose="020B0502020203020203" pitchFamily="34" charset="-52"/>
              </a:rPr>
              <a:t>від</a:t>
            </a:r>
            <a:r>
              <a:rPr lang="ru-RU" altLang="ru-RU" sz="2400" dirty="0">
                <a:solidFill>
                  <a:srgbClr val="0051A0"/>
                </a:solidFill>
                <a:latin typeface="Circe" panose="020B0502020203020203" pitchFamily="34" charset="-52"/>
              </a:rPr>
              <a:t> франшиз </a:t>
            </a:r>
            <a:r>
              <a:rPr lang="ru-RU" altLang="ru-RU" sz="2400" dirty="0" err="1">
                <a:solidFill>
                  <a:srgbClr val="0051A0"/>
                </a:solidFill>
                <a:latin typeface="Circe" panose="020B0502020203020203" pitchFamily="34" charset="-52"/>
              </a:rPr>
              <a:t>інших</a:t>
            </a:r>
            <a:r>
              <a:rPr lang="ru-RU" altLang="ru-RU" sz="2400" dirty="0">
                <a:solidFill>
                  <a:srgbClr val="0051A0"/>
                </a:solidFill>
                <a:latin typeface="Circe" panose="020B0502020203020203" pitchFamily="34" charset="-52"/>
              </a:rPr>
              <a:t> мереж: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395536" y="1916832"/>
            <a:ext cx="5040560" cy="46085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ru-RU" altLang="ru-RU" sz="1800" dirty="0" err="1">
                <a:latin typeface="Century Gothic" pitchFamily="34" charset="0"/>
              </a:rPr>
              <a:t>Інноваційним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підходом</a:t>
            </a:r>
            <a:r>
              <a:rPr lang="ru-RU" altLang="ru-RU" sz="1800" dirty="0">
                <a:latin typeface="Century Gothic" pitchFamily="34" charset="0"/>
              </a:rPr>
              <a:t> до </a:t>
            </a:r>
            <a:r>
              <a:rPr lang="ru-RU" altLang="ru-RU" sz="1800" dirty="0" err="1">
                <a:latin typeface="Century Gothic" pitchFamily="34" charset="0"/>
              </a:rPr>
              <a:t>організації</a:t>
            </a:r>
            <a:r>
              <a:rPr lang="ru-RU" altLang="ru-RU" sz="1800" dirty="0">
                <a:latin typeface="Century Gothic" pitchFamily="34" charset="0"/>
              </a:rPr>
              <a:t> та </a:t>
            </a:r>
            <a:r>
              <a:rPr lang="ru-RU" altLang="ru-RU" sz="1800" dirty="0" err="1">
                <a:latin typeface="Century Gothic" pitchFamily="34" charset="0"/>
              </a:rPr>
              <a:t>ведення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туристичного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бізнесу</a:t>
            </a:r>
            <a:endParaRPr lang="ru-RU" altLang="ru-RU" sz="1800" dirty="0">
              <a:latin typeface="Century Gothic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ru-RU" altLang="ru-RU" sz="1800" dirty="0" err="1">
                <a:latin typeface="Century Gothic" pitchFamily="34" charset="0"/>
              </a:rPr>
              <a:t>Наявністю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жорстких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стандартів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якісного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обслуговування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туристів</a:t>
            </a:r>
            <a:endParaRPr lang="ru-RU" altLang="ru-RU" sz="1800" dirty="0">
              <a:latin typeface="Century Gothic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ru-RU" altLang="ru-RU" sz="1800" dirty="0" err="1">
                <a:latin typeface="Century Gothic" pitchFamily="34" charset="0"/>
              </a:rPr>
              <a:t>Найвигіднішими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фінансовими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умовами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роботи</a:t>
            </a:r>
            <a:r>
              <a:rPr lang="ru-RU" altLang="ru-RU" sz="1800" dirty="0">
                <a:latin typeface="Century Gothic" pitchFamily="34" charset="0"/>
              </a:rPr>
              <a:t> з </a:t>
            </a:r>
            <a:r>
              <a:rPr lang="ru-RU" altLang="ru-RU" sz="1800" dirty="0" err="1">
                <a:latin typeface="Century Gothic" pitchFamily="34" charset="0"/>
              </a:rPr>
              <a:t>франчайзером</a:t>
            </a:r>
            <a:endParaRPr lang="ru-RU" altLang="ru-RU" sz="1800" dirty="0">
              <a:latin typeface="Century Gothic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ru-RU" altLang="ru-RU" sz="1800" dirty="0" err="1">
                <a:latin typeface="Century Gothic" pitchFamily="34" charset="0"/>
              </a:rPr>
              <a:t>Націленістю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роботи</a:t>
            </a:r>
            <a:r>
              <a:rPr lang="ru-RU" altLang="ru-RU" sz="1800" dirty="0">
                <a:latin typeface="Century Gothic" pitchFamily="34" charset="0"/>
              </a:rPr>
              <a:t> з партнерами на результат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ru-RU" altLang="ru-RU" sz="1800" dirty="0" err="1">
                <a:latin typeface="Century Gothic" pitchFamily="34" charset="0"/>
              </a:rPr>
              <a:t>Гарантією</a:t>
            </a:r>
            <a:r>
              <a:rPr lang="ru-RU" altLang="ru-RU" sz="1800" dirty="0">
                <a:latin typeface="Century Gothic" pitchFamily="34" charset="0"/>
              </a:rPr>
              <a:t> партнерам поток </a:t>
            </a:r>
            <a:r>
              <a:rPr lang="ru-RU" altLang="ru-RU" sz="1800" dirty="0" err="1">
                <a:latin typeface="Century Gothic" pitchFamily="34" charset="0"/>
              </a:rPr>
              <a:t>потенційних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туристів</a:t>
            </a:r>
            <a:r>
              <a:rPr lang="ru-RU" altLang="ru-RU" sz="1800" dirty="0">
                <a:latin typeface="Century Gothic" pitchFamily="34" charset="0"/>
              </a:rPr>
              <a:t> при </a:t>
            </a:r>
            <a:r>
              <a:rPr lang="ru-RU" altLang="ru-RU" sz="1800" dirty="0" err="1">
                <a:latin typeface="Century Gothic" pitchFamily="34" charset="0"/>
              </a:rPr>
              <a:t>дотриманні</a:t>
            </a:r>
            <a:r>
              <a:rPr lang="ru-RU" altLang="ru-RU" sz="1800" dirty="0">
                <a:latin typeface="Century Gothic" pitchFamily="34" charset="0"/>
              </a:rPr>
              <a:t> наших </a:t>
            </a:r>
            <a:r>
              <a:rPr lang="ru-RU" altLang="ru-RU" sz="1800" dirty="0" err="1">
                <a:latin typeface="Century Gothic" pitchFamily="34" charset="0"/>
              </a:rPr>
              <a:t>маркетингових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рекомендацій</a:t>
            </a:r>
            <a:endParaRPr lang="ru-RU" altLang="ru-RU" sz="1800" dirty="0">
              <a:latin typeface="Century Gothic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r>
              <a:rPr lang="ru-RU" altLang="ru-RU" sz="1800" dirty="0" err="1">
                <a:latin typeface="Century Gothic" pitchFamily="34" charset="0"/>
              </a:rPr>
              <a:t>Доступністю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нашої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бази</a:t>
            </a:r>
            <a:r>
              <a:rPr lang="ru-RU" altLang="ru-RU" sz="1800" dirty="0">
                <a:latin typeface="Century Gothic" pitchFamily="34" charset="0"/>
              </a:rPr>
              <a:t> </a:t>
            </a:r>
            <a:r>
              <a:rPr lang="ru-RU" altLang="ru-RU" sz="1800" dirty="0" err="1">
                <a:latin typeface="Century Gothic" pitchFamily="34" charset="0"/>
              </a:rPr>
              <a:t>знань</a:t>
            </a:r>
            <a:r>
              <a:rPr lang="ru-RU" altLang="ru-RU" sz="1800" dirty="0">
                <a:latin typeface="Century Gothic" pitchFamily="34" charset="0"/>
              </a:rPr>
              <a:t> 24 </a:t>
            </a:r>
            <a:r>
              <a:rPr lang="ru-RU" altLang="ru-RU" sz="1800" dirty="0" err="1">
                <a:latin typeface="Century Gothic" pitchFamily="34" charset="0"/>
              </a:rPr>
              <a:t>години</a:t>
            </a:r>
            <a:r>
              <a:rPr lang="ru-RU" altLang="ru-RU" sz="1800" dirty="0">
                <a:latin typeface="Century Gothic" pitchFamily="34" charset="0"/>
              </a:rPr>
              <a:t> на </a:t>
            </a:r>
            <a:r>
              <a:rPr lang="ru-RU" altLang="ru-RU" sz="1800" dirty="0" err="1">
                <a:latin typeface="Century Gothic" pitchFamily="34" charset="0"/>
              </a:rPr>
              <a:t>добу</a:t>
            </a:r>
            <a:endParaRPr lang="ru-RU" altLang="ru-RU" sz="1800" dirty="0">
              <a:solidFill>
                <a:schemeClr val="accent3">
                  <a:lumMod val="75000"/>
                </a:schemeClr>
              </a:solidFill>
              <a:latin typeface="Century Gothic" pitchFamily="34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  <a:defRPr/>
            </a:pPr>
            <a:endParaRPr lang="ru-RU" altLang="ru-RU" sz="1800" dirty="0">
              <a:solidFill>
                <a:schemeClr val="accent3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12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1560" y="347309"/>
            <a:ext cx="1321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КОНТАКТИ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338437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2600" dirty="0">
                <a:latin typeface="Circe" panose="020B0502020203020203" pitchFamily="34" charset="-52"/>
              </a:rPr>
              <a:t>На </a:t>
            </a:r>
            <a:r>
              <a:rPr lang="ru-RU" altLang="ru-RU" sz="2600" dirty="0" err="1">
                <a:latin typeface="Circe" panose="020B0502020203020203" pitchFamily="34" charset="-52"/>
              </a:rPr>
              <a:t>всі</a:t>
            </a:r>
            <a:r>
              <a:rPr lang="ru-RU" altLang="ru-RU" sz="2600" dirty="0">
                <a:latin typeface="Circe" panose="020B0502020203020203" pitchFamily="34" charset="-52"/>
              </a:rPr>
              <a:t> </a:t>
            </a:r>
            <a:r>
              <a:rPr lang="ru-RU" altLang="ru-RU" sz="2600" dirty="0" err="1">
                <a:latin typeface="Circe" panose="020B0502020203020203" pitchFamily="34" charset="-52"/>
              </a:rPr>
              <a:t>Ваші</a:t>
            </a:r>
            <a:r>
              <a:rPr lang="ru-RU" altLang="ru-RU" sz="2600" dirty="0">
                <a:latin typeface="Circe" panose="020B0502020203020203" pitchFamily="34" charset="-52"/>
              </a:rPr>
              <a:t> </a:t>
            </a:r>
            <a:r>
              <a:rPr lang="ru-RU" altLang="ru-RU" sz="2600" dirty="0" err="1">
                <a:latin typeface="Circe" panose="020B0502020203020203" pitchFamily="34" charset="-52"/>
              </a:rPr>
              <a:t>запитання</a:t>
            </a:r>
            <a:r>
              <a:rPr lang="ru-RU" altLang="ru-RU" sz="2600" dirty="0">
                <a:latin typeface="Circe" panose="020B0502020203020203" pitchFamily="34" charset="-52"/>
              </a:rPr>
              <a:t> </a:t>
            </a:r>
            <a:r>
              <a:rPr lang="ru-RU" altLang="ru-RU" sz="2600" dirty="0" err="1">
                <a:latin typeface="Circe" panose="020B0502020203020203" pitchFamily="34" charset="-52"/>
              </a:rPr>
              <a:t>відповість</a:t>
            </a:r>
            <a:endParaRPr lang="ru-RU" altLang="ru-RU" sz="2600" dirty="0">
              <a:latin typeface="Circe" panose="020B0502020203020203" pitchFamily="34" charset="-52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ru-RU" altLang="ru-RU" sz="2600" b="1" dirty="0">
                <a:latin typeface="Circe" panose="020B0502020203020203" pitchFamily="34" charset="-52"/>
              </a:rPr>
              <a:t>Сергій </a:t>
            </a:r>
            <a:r>
              <a:rPr lang="ru-RU" altLang="ru-RU" sz="2600" b="1" dirty="0" err="1">
                <a:latin typeface="Circe" panose="020B0502020203020203" pitchFamily="34" charset="-52"/>
              </a:rPr>
              <a:t>Гіровець</a:t>
            </a:r>
            <a:r>
              <a:rPr lang="ru-RU" altLang="ru-RU" sz="2600" b="1" dirty="0">
                <a:latin typeface="Circe" panose="020B0502020203020203" pitchFamily="34" charset="-52"/>
              </a:rPr>
              <a:t>: 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ru-RU" altLang="ru-RU" sz="2600" b="1" dirty="0">
                <a:solidFill>
                  <a:srgbClr val="0051A0"/>
                </a:solidFill>
                <a:latin typeface="Circe" panose="020B0502020203020203" pitchFamily="34" charset="-52"/>
              </a:rPr>
              <a:t>моб.+38 (067) </a:t>
            </a:r>
            <a:r>
              <a:rPr lang="en-US" altLang="ru-RU" sz="2600" b="1" dirty="0">
                <a:solidFill>
                  <a:srgbClr val="0051A0"/>
                </a:solidFill>
                <a:latin typeface="Circe" panose="020B0502020203020203" pitchFamily="34" charset="-52"/>
              </a:rPr>
              <a:t>402</a:t>
            </a:r>
            <a:r>
              <a:rPr lang="ru-RU" altLang="ru-RU" sz="2600" b="1" dirty="0">
                <a:solidFill>
                  <a:srgbClr val="0051A0"/>
                </a:solidFill>
                <a:latin typeface="Circe" panose="020B0502020203020203" pitchFamily="34" charset="-52"/>
              </a:rPr>
              <a:t>-</a:t>
            </a:r>
            <a:r>
              <a:rPr lang="en-US" altLang="ru-RU" sz="2600" b="1" dirty="0">
                <a:solidFill>
                  <a:srgbClr val="0051A0"/>
                </a:solidFill>
                <a:latin typeface="Circe" panose="020B0502020203020203" pitchFamily="34" charset="-52"/>
              </a:rPr>
              <a:t>85</a:t>
            </a:r>
            <a:r>
              <a:rPr lang="ru-RU" altLang="ru-RU" sz="2600" b="1" dirty="0">
                <a:solidFill>
                  <a:srgbClr val="0051A0"/>
                </a:solidFill>
                <a:latin typeface="Circe" panose="020B0502020203020203" pitchFamily="34" charset="-52"/>
              </a:rPr>
              <a:t>-</a:t>
            </a:r>
            <a:r>
              <a:rPr lang="en-US" altLang="ru-RU" sz="2600" b="1" dirty="0">
                <a:solidFill>
                  <a:srgbClr val="0051A0"/>
                </a:solidFill>
                <a:latin typeface="Circe" panose="020B0502020203020203" pitchFamily="34" charset="-52"/>
              </a:rPr>
              <a:t>48</a:t>
            </a:r>
            <a:endParaRPr lang="ru-RU" altLang="ru-RU" sz="2600" b="1" dirty="0">
              <a:solidFill>
                <a:srgbClr val="0051A0"/>
              </a:solidFill>
              <a:latin typeface="Circe" panose="020B0502020203020203" pitchFamily="34" charset="-52"/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ru-RU" altLang="ru-RU" sz="2600" dirty="0">
                <a:latin typeface="Circe" panose="020B0502020203020203" pitchFamily="34" charset="-52"/>
              </a:rPr>
              <a:t>е</a:t>
            </a:r>
            <a:r>
              <a:rPr lang="en-US" altLang="ru-RU" sz="2600" dirty="0">
                <a:latin typeface="Circe" panose="020B0502020203020203" pitchFamily="34" charset="-52"/>
              </a:rPr>
              <a:t>-mail</a:t>
            </a:r>
            <a:r>
              <a:rPr lang="ru-RU" altLang="ru-RU" sz="2600" dirty="0">
                <a:latin typeface="Circe" panose="020B0502020203020203" pitchFamily="34" charset="-52"/>
              </a:rPr>
              <a:t>:</a:t>
            </a:r>
            <a:r>
              <a:rPr lang="en-US" altLang="ru-RU" sz="2600" dirty="0">
                <a:latin typeface="Circe" panose="020B0502020203020203" pitchFamily="34" charset="-52"/>
              </a:rPr>
              <a:t> sergeygir@poehalisnami.com</a:t>
            </a:r>
            <a:r>
              <a:rPr lang="ru-RU" altLang="ru-RU" sz="2600" dirty="0">
                <a:latin typeface="Circe" panose="020B0502020203020203" pitchFamily="34" charset="-52"/>
              </a:rPr>
              <a:t> </a:t>
            </a:r>
          </a:p>
          <a:p>
            <a:pPr algn="ctr" eaLnBrk="1" hangingPunct="1">
              <a:buFont typeface="Arial" charset="0"/>
              <a:buChar char="•"/>
              <a:defRPr/>
            </a:pPr>
            <a:endParaRPr lang="ru-RU" altLang="ru-RU" sz="28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15182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 rot="21282256">
            <a:off x="2843715" y="2658683"/>
            <a:ext cx="3672408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Ми </a:t>
            </a:r>
            <a:r>
              <a:rPr lang="ru-RU" sz="2400" dirty="0" err="1">
                <a:solidFill>
                  <a:srgbClr val="0051A0"/>
                </a:solidFill>
                <a:latin typeface="Circe Bold" panose="020B0602020203020203" pitchFamily="34" charset="-52"/>
              </a:rPr>
              <a:t>будемо</a:t>
            </a: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 </a:t>
            </a:r>
            <a:r>
              <a:rPr lang="ru-RU" sz="2400" dirty="0" err="1">
                <a:solidFill>
                  <a:srgbClr val="0051A0"/>
                </a:solidFill>
                <a:latin typeface="Circe Bold" panose="020B0602020203020203" pitchFamily="34" charset="-52"/>
              </a:rPr>
              <a:t>раді</a:t>
            </a: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 </a:t>
            </a:r>
            <a:r>
              <a:rPr lang="ru-RU" sz="2400" dirty="0" err="1">
                <a:solidFill>
                  <a:srgbClr val="0051A0"/>
                </a:solidFill>
                <a:latin typeface="Circe Bold" panose="020B0602020203020203" pitchFamily="34" charset="-52"/>
              </a:rPr>
              <a:t>прийняти</a:t>
            </a: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 Вас в нашу </a:t>
            </a:r>
            <a:r>
              <a:rPr lang="ru-RU" sz="2400" dirty="0" err="1">
                <a:solidFill>
                  <a:srgbClr val="0051A0"/>
                </a:solidFill>
                <a:latin typeface="Circe Bold" panose="020B0602020203020203" pitchFamily="34" charset="-52"/>
              </a:rPr>
              <a:t>дружну</a:t>
            </a: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 і </a:t>
            </a:r>
            <a:r>
              <a:rPr lang="ru-RU" sz="2400" dirty="0" err="1">
                <a:solidFill>
                  <a:srgbClr val="0051A0"/>
                </a:solidFill>
                <a:latin typeface="Circe Bold" panose="020B0602020203020203" pitchFamily="34" charset="-52"/>
              </a:rPr>
              <a:t>успішну</a:t>
            </a: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 </a:t>
            </a:r>
            <a:r>
              <a:rPr lang="ru-RU" sz="2400" dirty="0" err="1">
                <a:solidFill>
                  <a:srgbClr val="0051A0"/>
                </a:solidFill>
                <a:latin typeface="Circe Bold" panose="020B0602020203020203" pitchFamily="34" charset="-52"/>
              </a:rPr>
              <a:t>сім'ю</a:t>
            </a: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 «</a:t>
            </a:r>
            <a:r>
              <a:rPr lang="ru-RU" sz="2400" dirty="0" err="1">
                <a:solidFill>
                  <a:srgbClr val="0051A0"/>
                </a:solidFill>
                <a:latin typeface="Circe Bold" panose="020B0602020203020203" pitchFamily="34" charset="-52"/>
              </a:rPr>
              <a:t>Поїхали</a:t>
            </a:r>
            <a:r>
              <a:rPr lang="ru-RU" sz="2400" dirty="0">
                <a:solidFill>
                  <a:srgbClr val="0051A0"/>
                </a:solidFill>
                <a:latin typeface="Circe Bold" panose="020B0602020203020203" pitchFamily="34" charset="-52"/>
              </a:rPr>
              <a:t> з нами»</a:t>
            </a:r>
          </a:p>
        </p:txBody>
      </p:sp>
    </p:spTree>
    <p:extLst>
      <p:ext uri="{BB962C8B-B14F-4D97-AF65-F5344CB8AC3E}">
        <p14:creationId xmlns:p14="http://schemas.microsoft.com/office/powerpoint/2010/main" val="354988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94" y="347309"/>
            <a:ext cx="1729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ТЕРМІНОЛОГІЯ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268760"/>
            <a:ext cx="446405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Туристичний</a:t>
            </a:r>
            <a:r>
              <a:rPr 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бізнес</a:t>
            </a:r>
            <a:r>
              <a:rPr 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складається</a:t>
            </a:r>
            <a:r>
              <a:rPr lang="ru-RU" dirty="0">
                <a:latin typeface="Circe" panose="020B0502020203020203" pitchFamily="34" charset="-52"/>
              </a:rPr>
              <a:t> з таких </a:t>
            </a:r>
            <a:r>
              <a:rPr lang="ru-RU" dirty="0" err="1">
                <a:latin typeface="Circe" panose="020B0502020203020203" pitchFamily="34" charset="-52"/>
              </a:rPr>
              <a:t>суб</a:t>
            </a:r>
            <a:r>
              <a:rPr lang="en-US" dirty="0">
                <a:latin typeface="Circe" panose="020B0502020203020203" pitchFamily="34" charset="-52"/>
              </a:rPr>
              <a:t>’</a:t>
            </a:r>
            <a:r>
              <a:rPr lang="ru-RU" dirty="0" err="1">
                <a:latin typeface="Circe" panose="020B0502020203020203" pitchFamily="34" charset="-52"/>
              </a:rPr>
              <a:t>єктів</a:t>
            </a:r>
            <a:r>
              <a:rPr lang="ru-RU" dirty="0">
                <a:latin typeface="Circe" panose="020B0502020203020203" pitchFamily="34" charset="-52"/>
              </a:rPr>
              <a:t> : туроператор</a:t>
            </a:r>
            <a:r>
              <a:rPr lang="uk-UA" dirty="0">
                <a:latin typeface="Circe" panose="020B0502020203020203" pitchFamily="34" charset="-52"/>
              </a:rPr>
              <a:t>и</a:t>
            </a:r>
            <a:r>
              <a:rPr lang="ru-RU" dirty="0">
                <a:latin typeface="Circe" panose="020B0502020203020203" pitchFamily="34" charset="-52"/>
              </a:rPr>
              <a:t>; </a:t>
            </a:r>
            <a:r>
              <a:rPr lang="ru-RU" dirty="0" err="1">
                <a:latin typeface="Circe" panose="020B0502020203020203" pitchFamily="34" charset="-52"/>
              </a:rPr>
              <a:t>туристичні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агенції</a:t>
            </a:r>
            <a:r>
              <a:rPr lang="ru-RU" dirty="0">
                <a:latin typeface="Circe" panose="020B0502020203020203" pitchFamily="34" charset="-52"/>
              </a:rPr>
              <a:t> та </a:t>
            </a:r>
            <a:r>
              <a:rPr lang="ru-RU" dirty="0" err="1">
                <a:latin typeface="Circe" panose="020B0502020203020203" pitchFamily="34" charset="-52"/>
              </a:rPr>
              <a:t>туристи</a:t>
            </a:r>
            <a:r>
              <a:rPr lang="ru-RU" dirty="0">
                <a:latin typeface="Circe" panose="020B0502020203020203" pitchFamily="34" charset="-52"/>
              </a:rPr>
              <a:t>.</a:t>
            </a:r>
          </a:p>
          <a:p>
            <a:pPr eaLnBrk="1" hangingPunct="1">
              <a:defRPr/>
            </a:pPr>
            <a:endParaRPr lang="ru-RU" b="1" dirty="0">
              <a:solidFill>
                <a:srgbClr val="0051A0"/>
              </a:solidFill>
              <a:latin typeface="Circe" panose="020B0502020203020203" pitchFamily="34" charset="-52"/>
            </a:endParaRPr>
          </a:p>
          <a:p>
            <a:pPr eaLnBrk="1" hangingPunct="1">
              <a:defRPr/>
            </a:pPr>
            <a:r>
              <a:rPr lang="ru-RU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Туроператори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Circe" panose="020B0502020203020203" pitchFamily="34" charset="-52"/>
              </a:rPr>
              <a:t> </a:t>
            </a:r>
            <a:r>
              <a:rPr lang="ru-RU" dirty="0">
                <a:latin typeface="Circe" panose="020B0502020203020203" pitchFamily="34" charset="-52"/>
              </a:rPr>
              <a:t>– </a:t>
            </a:r>
            <a:r>
              <a:rPr lang="ru-RU" dirty="0" err="1">
                <a:latin typeface="Circe" panose="020B0502020203020203" pitchFamily="34" charset="-52"/>
              </a:rPr>
              <a:t>юридичні</a:t>
            </a:r>
            <a:r>
              <a:rPr lang="ru-RU" dirty="0">
                <a:latin typeface="Circe" panose="020B0502020203020203" pitchFamily="34" charset="-52"/>
              </a:rPr>
              <a:t> особи, </a:t>
            </a:r>
            <a:r>
              <a:rPr lang="ru-RU" dirty="0" err="1">
                <a:latin typeface="Circe" panose="020B0502020203020203" pitchFamily="34" charset="-52"/>
              </a:rPr>
              <a:t>які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створють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туристичні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продукти</a:t>
            </a:r>
            <a:r>
              <a:rPr lang="ru-RU" dirty="0">
                <a:latin typeface="Circe" panose="020B0502020203020203" pitchFamily="34" charset="-52"/>
              </a:rPr>
              <a:t> і </a:t>
            </a:r>
            <a:r>
              <a:rPr lang="ru-RU" dirty="0" err="1">
                <a:latin typeface="Circe" panose="020B0502020203020203" pitchFamily="34" charset="-52"/>
              </a:rPr>
              <a:t>реалізують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їх</a:t>
            </a:r>
            <a:r>
              <a:rPr lang="ru-RU" dirty="0">
                <a:latin typeface="Circe" panose="020B0502020203020203" pitchFamily="34" charset="-52"/>
              </a:rPr>
              <a:t> через </a:t>
            </a:r>
            <a:r>
              <a:rPr lang="ru-RU" dirty="0" err="1">
                <a:latin typeface="Circe" panose="020B0502020203020203" pitchFamily="34" charset="-52"/>
              </a:rPr>
              <a:t>туристичні</a:t>
            </a:r>
            <a:r>
              <a:rPr lang="ru-RU" dirty="0">
                <a:latin typeface="Circe" panose="020B0502020203020203" pitchFamily="34" charset="-52"/>
              </a:rPr>
              <a:t> </a:t>
            </a:r>
            <a:r>
              <a:rPr lang="ru-RU" dirty="0" err="1">
                <a:latin typeface="Circe" panose="020B0502020203020203" pitchFamily="34" charset="-52"/>
              </a:rPr>
              <a:t>агенції</a:t>
            </a:r>
            <a:r>
              <a:rPr lang="ru-RU" dirty="0">
                <a:latin typeface="Circe" panose="020B0502020203020203" pitchFamily="34" charset="-52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3356992"/>
            <a:ext cx="44053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Туристичні агенції </a:t>
            </a:r>
            <a:r>
              <a:rPr lang="uk-UA" altLang="ru-RU" dirty="0">
                <a:solidFill>
                  <a:srgbClr val="202124"/>
                </a:solidFill>
                <a:latin typeface="inherit"/>
              </a:rPr>
              <a:t>- юридичні або фізичні особи, які продають туристичні продукти туроператора з яким у даного агентства укладений агентський договір туристу, за що агентство отримує комісійну винагороду</a:t>
            </a:r>
            <a:r>
              <a:rPr lang="uk-UA" altLang="ru-RU" sz="400" dirty="0"/>
              <a:t> </a:t>
            </a:r>
            <a:endParaRPr lang="uk-UA" altLang="ru-RU" sz="1400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endParaRPr lang="ru-RU" dirty="0">
              <a:latin typeface="Circe" panose="020B0502020203020203" pitchFamily="34" charset="-52"/>
            </a:endParaRPr>
          </a:p>
          <a:p>
            <a:pPr>
              <a:defRPr/>
            </a:pPr>
            <a:r>
              <a:rPr lang="uk-UA" alt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Турист</a:t>
            </a:r>
            <a:r>
              <a:rPr lang="uk-UA" altLang="ru-RU" dirty="0">
                <a:solidFill>
                  <a:srgbClr val="202124"/>
                </a:solidFill>
                <a:latin typeface="inherit"/>
              </a:rPr>
              <a:t> - юридична або фізична особа, який придбаває туристичний продукт в </a:t>
            </a:r>
            <a:r>
              <a:rPr lang="uk-UA" altLang="ru-RU" dirty="0" err="1">
                <a:solidFill>
                  <a:srgbClr val="202124"/>
                </a:solidFill>
                <a:latin typeface="inherit"/>
              </a:rPr>
              <a:t>турагенції</a:t>
            </a:r>
            <a:endParaRPr lang="uk-UA" altLang="ru-RU" sz="1400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endParaRPr lang="ru-RU" dirty="0">
              <a:latin typeface="Circe" panose="020B0502020203020203" pitchFamily="34" charset="-52"/>
            </a:endParaRPr>
          </a:p>
          <a:p>
            <a:pPr eaLnBrk="1" hangingPunct="1">
              <a:defRPr/>
            </a:pPr>
            <a:endParaRPr lang="en-US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5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96752"/>
            <a:ext cx="4344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altLang="ru-RU" sz="2000" b="1" dirty="0">
                <a:solidFill>
                  <a:srgbClr val="0051A0"/>
                </a:solidFill>
                <a:latin typeface="Circe" panose="020B0502020203020203" pitchFamily="34" charset="-52"/>
              </a:rPr>
              <a:t>ЧОМУ ВАРТО ВІДКРИВАТИ ТУРАГЕНТСТВО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95536" y="2132856"/>
            <a:ext cx="4104456" cy="2880319"/>
          </a:xfrm>
        </p:spPr>
        <p:txBody>
          <a:bodyPr rtlCol="0">
            <a:noAutofit/>
          </a:bodyPr>
          <a:lstStyle/>
          <a:p>
            <a:pPr marL="268288" indent="-268288">
              <a:buFont typeface="Wingdings" pitchFamily="2" charset="2"/>
              <a:buChar char="ü"/>
              <a:defRPr/>
            </a:pP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Не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великі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інвестиції</a:t>
            </a:r>
            <a:r>
              <a:rPr lang="ru-RU" sz="1500" dirty="0">
                <a:solidFill>
                  <a:srgbClr val="0051A0"/>
                </a:solidFill>
                <a:latin typeface="Circe" panose="020B0502020203020203" pitchFamily="34" charset="-52"/>
              </a:rPr>
              <a:t>. </a:t>
            </a:r>
            <a:r>
              <a:rPr lang="ru-RU" sz="1500" dirty="0">
                <a:latin typeface="Circe" panose="020B0502020203020203" pitchFamily="34" charset="-52"/>
              </a:rPr>
              <a:t>У </a:t>
            </a:r>
            <a:r>
              <a:rPr lang="ru-RU" sz="1500" dirty="0" err="1">
                <a:latin typeface="Circe" panose="020B0502020203020203" pitchFamily="34" charset="-52"/>
              </a:rPr>
              <a:t>середньому</a:t>
            </a:r>
            <a:r>
              <a:rPr lang="ru-RU" sz="1500" dirty="0">
                <a:latin typeface="Circe" panose="020B0502020203020203" pitchFamily="34" charset="-52"/>
              </a:rPr>
              <a:t>, для </a:t>
            </a:r>
            <a:r>
              <a:rPr lang="ru-RU" sz="1500" dirty="0" err="1">
                <a:latin typeface="Circe" panose="020B0502020203020203" pitchFamily="34" charset="-52"/>
              </a:rPr>
              <a:t>відкриття</a:t>
            </a:r>
            <a:r>
              <a:rPr lang="ru-RU" sz="1500" dirty="0">
                <a:latin typeface="Circe" panose="020B0502020203020203" pitchFamily="34" charset="-52"/>
              </a:rPr>
              <a:t> </a:t>
            </a:r>
            <a:r>
              <a:rPr lang="ru-RU" sz="1500" dirty="0" err="1">
                <a:latin typeface="Circe" panose="020B0502020203020203" pitchFamily="34" charset="-52"/>
              </a:rPr>
              <a:t>туристичної</a:t>
            </a:r>
            <a:r>
              <a:rPr lang="ru-RU" sz="1500" dirty="0">
                <a:latin typeface="Circe" panose="020B0502020203020203" pitchFamily="34" charset="-52"/>
              </a:rPr>
              <a:t>  </a:t>
            </a:r>
            <a:r>
              <a:rPr lang="ru-RU" sz="1500" dirty="0" err="1">
                <a:latin typeface="Circe" panose="020B0502020203020203" pitchFamily="34" charset="-52"/>
              </a:rPr>
              <a:t>агенції</a:t>
            </a:r>
            <a:r>
              <a:rPr lang="ru-RU" sz="1500" dirty="0">
                <a:latin typeface="Circe" panose="020B0502020203020203" pitchFamily="34" charset="-52"/>
              </a:rPr>
              <a:t> </a:t>
            </a:r>
            <a:r>
              <a:rPr lang="ru-RU" sz="1500" dirty="0" err="1">
                <a:latin typeface="Circe" panose="020B0502020203020203" pitchFamily="34" charset="-52"/>
              </a:rPr>
              <a:t>потрібно</a:t>
            </a:r>
            <a:r>
              <a:rPr lang="ru-RU" sz="1500" dirty="0">
                <a:latin typeface="Circe" panose="020B0502020203020203" pitchFamily="34" charset="-52"/>
              </a:rPr>
              <a:t> </a:t>
            </a:r>
            <a:r>
              <a:rPr lang="ru-RU" sz="1500" dirty="0" err="1">
                <a:latin typeface="Circe" panose="020B0502020203020203" pitchFamily="34" charset="-52"/>
              </a:rPr>
              <a:t>від</a:t>
            </a:r>
            <a:r>
              <a:rPr lang="ru-RU" sz="1500" dirty="0">
                <a:latin typeface="Circe" panose="020B0502020203020203" pitchFamily="34" charset="-52"/>
              </a:rPr>
              <a:t>  150 000 </a:t>
            </a:r>
            <a:r>
              <a:rPr lang="ru-RU" sz="1500" dirty="0" err="1">
                <a:latin typeface="Circe" panose="020B0502020203020203" pitchFamily="34" charset="-52"/>
              </a:rPr>
              <a:t>гривень</a:t>
            </a:r>
            <a:r>
              <a:rPr lang="ru-RU" sz="1500" dirty="0">
                <a:latin typeface="Circe" panose="020B0502020203020203" pitchFamily="34" charset="-52"/>
              </a:rPr>
              <a:t>.  З такими </a:t>
            </a:r>
            <a:r>
              <a:rPr lang="ru-RU" sz="1500" dirty="0" err="1">
                <a:latin typeface="Circe" panose="020B0502020203020203" pitchFamily="34" charset="-52"/>
              </a:rPr>
              <a:t>інвестиціями</a:t>
            </a:r>
            <a:r>
              <a:rPr lang="ru-RU" sz="1500" dirty="0">
                <a:latin typeface="Circe" panose="020B0502020203020203" pitchFamily="34" charset="-52"/>
              </a:rPr>
              <a:t> складно </a:t>
            </a:r>
            <a:r>
              <a:rPr lang="ru-RU" sz="1500" dirty="0" err="1">
                <a:latin typeface="Circe" panose="020B0502020203020203" pitchFamily="34" charset="-52"/>
              </a:rPr>
              <a:t>почати</a:t>
            </a:r>
            <a:r>
              <a:rPr lang="ru-RU" sz="1500" dirty="0">
                <a:latin typeface="Circe" panose="020B0502020203020203" pitchFamily="34" charset="-52"/>
              </a:rPr>
              <a:t> будь </a:t>
            </a:r>
            <a:r>
              <a:rPr lang="ru-RU" sz="1500" dirty="0" err="1">
                <a:latin typeface="Circe" panose="020B0502020203020203" pitchFamily="34" charset="-52"/>
              </a:rPr>
              <a:t>який</a:t>
            </a:r>
            <a:r>
              <a:rPr lang="ru-RU" sz="1500" dirty="0">
                <a:latin typeface="Circe" panose="020B0502020203020203" pitchFamily="34" charset="-52"/>
              </a:rPr>
              <a:t> С такими инвестициями сложно начать </a:t>
            </a:r>
            <a:r>
              <a:rPr lang="ru-RU" sz="1500" dirty="0" err="1">
                <a:latin typeface="Circe" panose="020B0502020203020203" pitchFamily="34" charset="-52"/>
              </a:rPr>
              <a:t>якийсь</a:t>
            </a:r>
            <a:r>
              <a:rPr lang="ru-RU" sz="1500" dirty="0">
                <a:latin typeface="Circe" panose="020B0502020203020203" pitchFamily="34" charset="-52"/>
              </a:rPr>
              <a:t> </a:t>
            </a:r>
            <a:r>
              <a:rPr lang="ru-RU" sz="1500" dirty="0" err="1">
                <a:latin typeface="Circe" panose="020B0502020203020203" pitchFamily="34" charset="-52"/>
              </a:rPr>
              <a:t>інший</a:t>
            </a:r>
            <a:r>
              <a:rPr lang="ru-RU" sz="1500" dirty="0">
                <a:latin typeface="Circe" panose="020B0502020203020203" pitchFamily="34" charset="-52"/>
              </a:rPr>
              <a:t> </a:t>
            </a:r>
            <a:r>
              <a:rPr lang="ru-RU" sz="1500" dirty="0" err="1">
                <a:latin typeface="Circe" panose="020B0502020203020203" pitchFamily="34" charset="-52"/>
              </a:rPr>
              <a:t>бізнес</a:t>
            </a:r>
            <a:r>
              <a:rPr lang="ru-RU" sz="1500" dirty="0">
                <a:latin typeface="Circe" panose="020B0502020203020203" pitchFamily="34" charset="-52"/>
              </a:rPr>
              <a:t>.</a:t>
            </a:r>
            <a:endParaRPr lang="ru-RU" sz="15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marL="268288" indent="-268288"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Цікавий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бізнес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. </a:t>
            </a:r>
            <a:r>
              <a:rPr lang="ru-RU" sz="1500" dirty="0" err="1">
                <a:latin typeface="Circe" panose="020B0502020203020203" pitchFamily="34" charset="-52"/>
              </a:rPr>
              <a:t>Постійно</a:t>
            </a:r>
            <a:r>
              <a:rPr lang="ru-RU" sz="1500" dirty="0">
                <a:latin typeface="Circe" panose="020B0502020203020203" pitchFamily="34" charset="-52"/>
              </a:rPr>
              <a:t> </a:t>
            </a:r>
            <a:r>
              <a:rPr lang="ru-RU" sz="1500" dirty="0" err="1">
                <a:latin typeface="Circe" panose="020B0502020203020203" pitchFamily="34" charset="-52"/>
              </a:rPr>
              <a:t>вивчаєте</a:t>
            </a:r>
            <a:r>
              <a:rPr lang="ru-RU" sz="1500" dirty="0">
                <a:latin typeface="Circe" panose="020B0502020203020203" pitchFamily="34" charset="-52"/>
              </a:rPr>
              <a:t> </a:t>
            </a:r>
            <a:r>
              <a:rPr lang="ru-RU" sz="1500" dirty="0" err="1">
                <a:latin typeface="Circe" panose="020B0502020203020203" pitchFamily="34" charset="-52"/>
              </a:rPr>
              <a:t>нові</a:t>
            </a:r>
            <a:r>
              <a:rPr lang="ru-RU" sz="1500" dirty="0">
                <a:latin typeface="Circe" panose="020B0502020203020203" pitchFamily="34" charset="-52"/>
              </a:rPr>
              <a:t> </a:t>
            </a:r>
            <a:r>
              <a:rPr lang="ru-RU" sz="1500" dirty="0" err="1">
                <a:latin typeface="Circe" panose="020B0502020203020203" pitchFamily="34" charset="-52"/>
              </a:rPr>
              <a:t>країни</a:t>
            </a:r>
            <a:r>
              <a:rPr lang="ru-RU" sz="1500" dirty="0">
                <a:latin typeface="Circe" panose="020B0502020203020203" pitchFamily="34" charset="-52"/>
              </a:rPr>
              <a:t>, </a:t>
            </a:r>
            <a:r>
              <a:rPr lang="ru-RU" sz="1500" dirty="0" err="1">
                <a:latin typeface="Circe" panose="020B0502020203020203" pitchFamily="34" charset="-52"/>
              </a:rPr>
              <a:t>курорти</a:t>
            </a:r>
            <a:r>
              <a:rPr lang="ru-RU" sz="1500" dirty="0">
                <a:latin typeface="Circe" panose="020B0502020203020203" pitchFamily="34" charset="-52"/>
              </a:rPr>
              <a:t>, </a:t>
            </a:r>
            <a:r>
              <a:rPr lang="ru-RU" sz="1500" dirty="0" err="1">
                <a:latin typeface="Circe" panose="020B0502020203020203" pitchFamily="34" charset="-52"/>
              </a:rPr>
              <a:t>готелі</a:t>
            </a:r>
            <a:r>
              <a:rPr lang="ru-RU" sz="1500" dirty="0">
                <a:latin typeface="Circe" panose="020B0502020203020203" pitchFamily="34" charset="-52"/>
              </a:rPr>
              <a:t>. </a:t>
            </a:r>
            <a:r>
              <a:rPr lang="uk-UA" altLang="ru-RU" sz="1600" dirty="0">
                <a:solidFill>
                  <a:srgbClr val="202124"/>
                </a:solidFill>
                <a:latin typeface="inherit"/>
              </a:rPr>
              <a:t>Ви організовуєте клієнтам відпочинок, даруєте їм незабутні враження. Розширюєте коло знайомих вдячних клієнтів</a:t>
            </a:r>
            <a:r>
              <a:rPr lang="uk-UA" altLang="ru-RU" sz="300" dirty="0"/>
              <a:t> </a:t>
            </a:r>
            <a:endParaRPr lang="ru-RU" sz="1500" dirty="0">
              <a:latin typeface="Circe" panose="020B0502020203020203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941168"/>
            <a:ext cx="82089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Font typeface="Wingdings" pitchFamily="2" charset="2"/>
              <a:buChar char="ü"/>
              <a:defRPr/>
            </a:pPr>
            <a:r>
              <a:rPr lang="uk-UA" altLang="ru-RU" b="1" dirty="0">
                <a:solidFill>
                  <a:srgbClr val="0051A0"/>
                </a:solidFill>
                <a:latin typeface="Circe" panose="020B0502020203020203" pitchFamily="34" charset="-52"/>
              </a:rPr>
              <a:t>Відсутність ризику</a:t>
            </a:r>
            <a:r>
              <a:rPr lang="uk-UA" altLang="ru-RU" dirty="0">
                <a:solidFill>
                  <a:srgbClr val="202124"/>
                </a:solidFill>
                <a:latin typeface="inherit"/>
              </a:rPr>
              <a:t>. </a:t>
            </a:r>
            <a:r>
              <a:rPr lang="uk-UA" altLang="ru-RU" sz="1600" dirty="0">
                <a:solidFill>
                  <a:srgbClr val="202124"/>
                </a:solidFill>
                <a:latin typeface="inherit"/>
              </a:rPr>
              <a:t>Ви практично нічим не ризикуєте. В основному ваші інвестиції припадають на меблі, комп'ютери, оргтехніку. Навіть якщо Ви вирішили перестати займатися туристичним бізнесом, в будь-якому іншому бізнесі Вам знадобиться придбане. Ви не вкладаєте гроші в путівки, які не будете знати куди дівати, в разі, якщо не змогли їх реалізувати</a:t>
            </a:r>
            <a:r>
              <a:rPr lang="uk-UA" altLang="ru-RU" sz="1600" dirty="0"/>
              <a:t> </a:t>
            </a:r>
            <a:endParaRPr lang="uk-UA" altLang="ru-RU" sz="1600" dirty="0"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1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62687" y="4077072"/>
            <a:ext cx="8756660" cy="792088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Стабільний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бізнес</a:t>
            </a:r>
            <a:r>
              <a:rPr lang="ru-RU" dirty="0"/>
              <a:t>.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Всі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відпочивають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.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Хтось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часто,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хтось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рідко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,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хтось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купує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дорогі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тури,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хтось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дешевий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. Тому ваше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завдання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–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створити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свою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клієнтську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базу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туристів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,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які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будуть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постійно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користуватися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послугами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sz="1800" dirty="0" err="1">
                <a:solidFill>
                  <a:srgbClr val="202124"/>
                </a:solidFill>
                <a:latin typeface="inherit"/>
              </a:rPr>
              <a:t>вашого</a:t>
            </a:r>
            <a:r>
              <a:rPr lang="ru-RU" sz="1800" dirty="0">
                <a:solidFill>
                  <a:srgbClr val="202124"/>
                </a:solidFill>
                <a:latin typeface="inherit"/>
              </a:rPr>
              <a:t> агентства</a:t>
            </a:r>
            <a:r>
              <a:rPr lang="ru-RU" sz="1600" dirty="0">
                <a:solidFill>
                  <a:srgbClr val="202124"/>
                </a:solidFill>
                <a:latin typeface="inherit"/>
              </a:rPr>
              <a:t>.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5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097" y="5157192"/>
            <a:ext cx="8674375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  <a:defRPr/>
            </a:pPr>
            <a:r>
              <a:rPr lang="uk-UA" altLang="ru-RU" b="1" dirty="0">
                <a:solidFill>
                  <a:srgbClr val="0051A0"/>
                </a:solidFill>
                <a:latin typeface="Century Gothic" pitchFamily="34" charset="0"/>
              </a:rPr>
              <a:t>Успішний бізнес</a:t>
            </a:r>
            <a:r>
              <a:rPr lang="uk-UA" altLang="ru-RU" dirty="0">
                <a:solidFill>
                  <a:srgbClr val="202124"/>
                </a:solidFill>
                <a:latin typeface="inherit"/>
              </a:rPr>
              <a:t>. Відкриваючи туристичне агентство Поїхали з нами, Ви приєднуєтеся  крупної Мережі України, що </a:t>
            </a:r>
            <a:r>
              <a:rPr lang="uk-UA" altLang="ru-RU" dirty="0" err="1">
                <a:solidFill>
                  <a:srgbClr val="202124"/>
                </a:solidFill>
                <a:latin typeface="inherit"/>
              </a:rPr>
              <a:t>динамічно</a:t>
            </a:r>
            <a:r>
              <a:rPr lang="uk-UA" altLang="ru-RU" dirty="0">
                <a:solidFill>
                  <a:srgbClr val="202124"/>
                </a:solidFill>
                <a:latin typeface="inherit"/>
              </a:rPr>
              <a:t> розвивається</a:t>
            </a:r>
            <a:r>
              <a:rPr lang="ru-RU" sz="1500" dirty="0">
                <a:latin typeface="Century Gothic" pitchFamily="34" charset="0"/>
              </a:rPr>
              <a:t>.</a:t>
            </a:r>
          </a:p>
          <a:p>
            <a:pPr marL="342900" indent="-342900" eaLnBrk="1" hangingPunct="1">
              <a:buFont typeface="Wingdings" pitchFamily="2" charset="2"/>
              <a:buChar char="ü"/>
              <a:defRPr/>
            </a:pPr>
            <a:endParaRPr lang="ru-RU" sz="1500" dirty="0">
              <a:solidFill>
                <a:schemeClr val="accent3">
                  <a:lumMod val="75000"/>
                </a:schemeClr>
              </a:solidFill>
              <a:latin typeface="Century Gothic" pitchFamily="34" charset="0"/>
            </a:endParaRPr>
          </a:p>
          <a:p>
            <a:pPr marL="342900" indent="-342900">
              <a:buFont typeface="Wingdings" pitchFamily="2" charset="2"/>
              <a:buChar char="ü"/>
              <a:defRPr/>
            </a:pPr>
            <a:r>
              <a:rPr lang="ru-RU" b="1" dirty="0" err="1">
                <a:solidFill>
                  <a:srgbClr val="0051A0"/>
                </a:solidFill>
                <a:latin typeface="Century Gothic" pitchFamily="34" charset="0"/>
              </a:rPr>
              <a:t>Побачити</a:t>
            </a:r>
            <a:r>
              <a:rPr lang="ru-RU" b="1" dirty="0">
                <a:solidFill>
                  <a:srgbClr val="0051A0"/>
                </a:solidFill>
                <a:latin typeface="Century Gothic" pitchFamily="34" charset="0"/>
              </a:rPr>
              <a:t> </a:t>
            </a:r>
            <a:r>
              <a:rPr lang="ru-RU" b="1" dirty="0" err="1">
                <a:solidFill>
                  <a:srgbClr val="0051A0"/>
                </a:solidFill>
                <a:latin typeface="Century Gothic" pitchFamily="34" charset="0"/>
              </a:rPr>
              <a:t>світ</a:t>
            </a:r>
            <a:r>
              <a:rPr lang="ru-RU" b="1" dirty="0">
                <a:solidFill>
                  <a:srgbClr val="0051A0"/>
                </a:solidFill>
                <a:latin typeface="Century Gothic" pitchFamily="34" charset="0"/>
              </a:rPr>
              <a:t>. 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У Вас буде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можливість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їздити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 по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різних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країнах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набагато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дешевше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,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ніж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звичайні</a:t>
            </a:r>
            <a:r>
              <a:rPr lang="ru-RU" dirty="0">
                <a:solidFill>
                  <a:srgbClr val="202124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inherit"/>
              </a:rPr>
              <a:t>туристи</a:t>
            </a:r>
            <a:endParaRPr lang="en-US" dirty="0">
              <a:solidFill>
                <a:srgbClr val="202124"/>
              </a:solidFill>
              <a:latin typeface="inheri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643" y="2708920"/>
            <a:ext cx="43445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52AA"/>
                </a:solidFill>
                <a:latin typeface="Circe Light" panose="020B0402020203020203" pitchFamily="34" charset="-52"/>
              </a:rPr>
              <a:t>ЧОМУ ВАРТО ВІДКРИВАТИ ТУРАГЕНТСВО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37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71" y="347309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ТУРИСТИЧНА МЕРЕЖА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1268760"/>
            <a:ext cx="46805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52AA"/>
                </a:solidFill>
                <a:latin typeface="Circe Light" panose="020B0402020203020203" pitchFamily="34" charset="-52"/>
              </a:rPr>
              <a:t>ЧОМУ ВАРТО ВІДКРИВАТИ ТУРАГЕНТСВО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67544" y="2420888"/>
            <a:ext cx="3672408" cy="4104456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Легкий старт. </a:t>
            </a:r>
            <a:r>
              <a:rPr lang="ru-RU" sz="1800" dirty="0">
                <a:latin typeface="Circe" panose="020B0502020203020203" pitchFamily="34" charset="-52"/>
              </a:rPr>
              <a:t>Для початку </a:t>
            </a:r>
            <a:r>
              <a:rPr lang="ru-RU" sz="1800" dirty="0" err="1">
                <a:latin typeface="Circe" panose="020B0502020203020203" pitchFamily="34" charset="-52"/>
              </a:rPr>
              <a:t>роботи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туристичного</a:t>
            </a:r>
            <a:r>
              <a:rPr lang="ru-RU" sz="1800" dirty="0">
                <a:latin typeface="Circe" panose="020B0502020203020203" pitchFamily="34" charset="-52"/>
              </a:rPr>
              <a:t> агентства Вам </a:t>
            </a:r>
            <a:r>
              <a:rPr lang="ru-RU" sz="1800" dirty="0" err="1">
                <a:latin typeface="Circe" panose="020B0502020203020203" pitchFamily="34" charset="-52"/>
              </a:rPr>
              <a:t>знадобиться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орієнтовно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від</a:t>
            </a:r>
            <a:r>
              <a:rPr lang="ru-RU" sz="1800" dirty="0">
                <a:latin typeface="Circe" panose="020B0502020203020203" pitchFamily="34" charset="-52"/>
              </a:rPr>
              <a:t> 1 </a:t>
            </a:r>
            <a:r>
              <a:rPr lang="ru-RU" sz="1800" dirty="0" err="1">
                <a:latin typeface="Circe" panose="020B0502020203020203" pitchFamily="34" charset="-52"/>
              </a:rPr>
              <a:t>місяця</a:t>
            </a:r>
            <a:r>
              <a:rPr lang="ru-RU" sz="1500" dirty="0">
                <a:latin typeface="Circe" panose="020B0502020203020203" pitchFamily="34" charset="-52"/>
              </a:rPr>
              <a:t>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Легке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навчання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. </a:t>
            </a:r>
            <a:r>
              <a:rPr lang="ru-RU" sz="1800" dirty="0">
                <a:latin typeface="Circe" panose="020B0502020203020203" pitchFamily="34" charset="-52"/>
              </a:rPr>
              <a:t>Для </a:t>
            </a:r>
            <a:r>
              <a:rPr lang="ru-RU" sz="1800" dirty="0" err="1">
                <a:latin typeface="Circe" panose="020B0502020203020203" pitchFamily="34" charset="-52"/>
              </a:rPr>
              <a:t>швидкого</a:t>
            </a:r>
            <a:r>
              <a:rPr lang="ru-RU" sz="1800" dirty="0">
                <a:latin typeface="Circe" panose="020B0502020203020203" pitchFamily="34" charset="-52"/>
              </a:rPr>
              <a:t> старту вам </a:t>
            </a:r>
            <a:r>
              <a:rPr lang="ru-RU" sz="1800" dirty="0" err="1">
                <a:latin typeface="Circe" panose="020B0502020203020203" pitchFamily="34" charset="-52"/>
              </a:rPr>
              <a:t>знадобитися</a:t>
            </a:r>
            <a:r>
              <a:rPr lang="ru-RU" sz="1800" dirty="0">
                <a:latin typeface="Circe" panose="020B0502020203020203" pitchFamily="34" charset="-52"/>
              </a:rPr>
              <a:t> 2-х </a:t>
            </a:r>
            <a:r>
              <a:rPr lang="ru-RU" sz="1800" dirty="0" err="1">
                <a:latin typeface="Circe" panose="020B0502020203020203" pitchFamily="34" charset="-52"/>
              </a:rPr>
              <a:t>тижневе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початкове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en-US" sz="1800" dirty="0">
                <a:latin typeface="Circe" panose="020B0502020203020203" pitchFamily="34" charset="-52"/>
              </a:rPr>
              <a:t>on-line </a:t>
            </a:r>
            <a:r>
              <a:rPr lang="ru-RU" sz="1800" dirty="0" err="1">
                <a:latin typeface="Circe" panose="020B0502020203020203" pitchFamily="34" charset="-52"/>
              </a:rPr>
              <a:t>навчання</a:t>
            </a:r>
            <a:r>
              <a:rPr lang="ru-RU" sz="1800" dirty="0">
                <a:latin typeface="Circe" panose="020B0502020203020203" pitchFamily="34" charset="-52"/>
              </a:rPr>
              <a:t> і </a:t>
            </a:r>
            <a:r>
              <a:rPr lang="ru-RU" sz="1800" dirty="0" err="1">
                <a:latin typeface="Circe" panose="020B0502020203020203" pitchFamily="34" charset="-52"/>
              </a:rPr>
              <a:t>протягом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усього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співробітництва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uk-UA" sz="1800" dirty="0">
                <a:latin typeface="Circe" panose="020B0502020203020203" pitchFamily="34" charset="-52"/>
              </a:rPr>
              <a:t>проводяться </a:t>
            </a:r>
            <a:r>
              <a:rPr lang="uk-UA" sz="1800" dirty="0" err="1">
                <a:latin typeface="Circe" panose="020B0502020203020203" pitchFamily="34" charset="-52"/>
              </a:rPr>
              <a:t>вебінари</a:t>
            </a:r>
            <a:r>
              <a:rPr lang="uk-UA" sz="1800" dirty="0">
                <a:latin typeface="Circe" panose="020B0502020203020203" pitchFamily="34" charset="-52"/>
              </a:rPr>
              <a:t>, тренінги, з'їзд и 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під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керівництвом</a:t>
            </a:r>
            <a:r>
              <a:rPr lang="ru-RU" sz="1800" dirty="0">
                <a:latin typeface="Circe" panose="020B0502020203020203" pitchFamily="34" charset="-52"/>
              </a:rPr>
              <a:t> центрального </a:t>
            </a:r>
            <a:r>
              <a:rPr lang="ru-RU" sz="1800" dirty="0" err="1">
                <a:latin typeface="Circe" panose="020B0502020203020203" pitchFamily="34" charset="-52"/>
              </a:rPr>
              <a:t>офісу</a:t>
            </a:r>
            <a:r>
              <a:rPr lang="ru-RU" sz="1500" dirty="0">
                <a:latin typeface="Circe" panose="020B0502020203020203" pitchFamily="34" charset="-52"/>
              </a:rPr>
              <a:t>. 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5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Можливість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швидкого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розширення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18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бізнесу</a:t>
            </a:r>
            <a:r>
              <a:rPr lang="ru-RU" sz="1800" b="1" dirty="0">
                <a:solidFill>
                  <a:srgbClr val="0051A0"/>
                </a:solidFill>
                <a:latin typeface="Circe" panose="020B0502020203020203" pitchFamily="34" charset="-52"/>
              </a:rPr>
              <a:t>. </a:t>
            </a:r>
            <a:r>
              <a:rPr lang="ru-RU" sz="1800" dirty="0" err="1">
                <a:latin typeface="Circe" panose="020B0502020203020203" pitchFamily="34" charset="-52"/>
              </a:rPr>
              <a:t>Багато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відкривають</a:t>
            </a:r>
            <a:r>
              <a:rPr lang="ru-RU" sz="1800" dirty="0">
                <a:latin typeface="Circe" panose="020B0502020203020203" pitchFamily="34" charset="-52"/>
              </a:rPr>
              <a:t> на </a:t>
            </a:r>
            <a:r>
              <a:rPr lang="ru-RU" sz="1800" dirty="0" err="1">
                <a:latin typeface="Circe" panose="020B0502020203020203" pitchFamily="34" charset="-52"/>
              </a:rPr>
              <a:t>другий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рік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роботи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другий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офіс</a:t>
            </a:r>
            <a:r>
              <a:rPr lang="ru-RU" sz="1800" dirty="0">
                <a:latin typeface="Circe" panose="020B0502020203020203" pitchFamily="34" charset="-52"/>
              </a:rPr>
              <a:t> </a:t>
            </a:r>
            <a:r>
              <a:rPr lang="ru-RU" sz="1800" dirty="0" err="1">
                <a:latin typeface="Circe" panose="020B0502020203020203" pitchFamily="34" charset="-52"/>
              </a:rPr>
              <a:t>Поїхали</a:t>
            </a:r>
            <a:r>
              <a:rPr lang="ru-RU" sz="1800" dirty="0">
                <a:latin typeface="Circe" panose="020B0502020203020203" pitchFamily="34" charset="-52"/>
              </a:rPr>
              <a:t> з нами</a:t>
            </a:r>
          </a:p>
        </p:txBody>
      </p:sp>
    </p:spTree>
    <p:extLst>
      <p:ext uri="{BB962C8B-B14F-4D97-AF65-F5344CB8AC3E}">
        <p14:creationId xmlns:p14="http://schemas.microsoft.com/office/powerpoint/2010/main" val="2360291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6014" y="347309"/>
            <a:ext cx="2108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ІСТОРІЯ КОМПАНІЇ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2780928"/>
            <a:ext cx="614302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err="1">
                <a:latin typeface="Circe" panose="020B0502020203020203" pitchFamily="34" charset="-52"/>
              </a:rPr>
              <a:t>Туристична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компанія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Поїхали</a:t>
            </a:r>
            <a:r>
              <a:rPr lang="ru-RU" sz="1600" dirty="0">
                <a:latin typeface="Circe" panose="020B0502020203020203" pitchFamily="34" charset="-52"/>
              </a:rPr>
              <a:t> з нами </a:t>
            </a:r>
            <a:r>
              <a:rPr lang="ru-RU" sz="1600" dirty="0" err="1">
                <a:latin typeface="Circe" panose="020B0502020203020203" pitchFamily="34" charset="-52"/>
              </a:rPr>
              <a:t>працює</a:t>
            </a:r>
            <a:r>
              <a:rPr lang="ru-RU" sz="1600" dirty="0">
                <a:latin typeface="Circe" panose="020B0502020203020203" pitchFamily="34" charset="-52"/>
              </a:rPr>
              <a:t> з </a:t>
            </a:r>
            <a:r>
              <a:rPr lang="ru-RU" sz="1600" dirty="0">
                <a:solidFill>
                  <a:srgbClr val="0051A0"/>
                </a:solidFill>
                <a:latin typeface="Circe" panose="020B0502020203020203" pitchFamily="34" charset="-52"/>
              </a:rPr>
              <a:t>2004 року</a:t>
            </a:r>
            <a:r>
              <a:rPr lang="ru-RU" sz="1600" dirty="0">
                <a:latin typeface="Circe" panose="020B0502020203020203" pitchFamily="34" charset="-52"/>
              </a:rPr>
              <a:t>.</a:t>
            </a:r>
          </a:p>
          <a:p>
            <a:pPr>
              <a:defRPr/>
            </a:pPr>
            <a:r>
              <a:rPr lang="ru-RU" sz="1600" dirty="0">
                <a:latin typeface="Circe" panose="020B0502020203020203" pitchFamily="34" charset="-52"/>
              </a:rPr>
              <a:t>З </a:t>
            </a:r>
            <a:r>
              <a:rPr lang="ru-RU" sz="1600" dirty="0" err="1">
                <a:latin typeface="Circe" panose="020B0502020203020203" pitchFamily="34" charset="-52"/>
              </a:rPr>
              <a:t>жовтня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>
                <a:solidFill>
                  <a:srgbClr val="0051A0"/>
                </a:solidFill>
                <a:latin typeface="Circe" panose="020B0502020203020203" pitchFamily="34" charset="-52"/>
              </a:rPr>
              <a:t>2008</a:t>
            </a:r>
            <a:r>
              <a:rPr lang="ru-RU" sz="1600" dirty="0">
                <a:latin typeface="Circe" panose="020B0502020203020203" pitchFamily="34" charset="-52"/>
              </a:rPr>
              <a:t> року </a:t>
            </a:r>
            <a:r>
              <a:rPr lang="ru-RU" sz="1600" dirty="0" err="1">
                <a:latin typeface="Circe" panose="020B0502020203020203" pitchFamily="34" charset="-52"/>
              </a:rPr>
              <a:t>компанія</a:t>
            </a:r>
            <a:r>
              <a:rPr lang="ru-RU" sz="1600" dirty="0">
                <a:latin typeface="Circe" panose="020B0502020203020203" pitchFamily="34" charset="-52"/>
              </a:rPr>
              <a:t> запустила </a:t>
            </a:r>
            <a:r>
              <a:rPr lang="ru-RU" sz="1600" dirty="0" err="1">
                <a:latin typeface="Circe" panose="020B0502020203020203" pitchFamily="34" charset="-52"/>
              </a:rPr>
              <a:t>франчайзинговий</a:t>
            </a:r>
            <a:endParaRPr lang="ru-RU" sz="1600" dirty="0">
              <a:latin typeface="Circe" panose="020B0502020203020203" pitchFamily="34" charset="-52"/>
            </a:endParaRPr>
          </a:p>
          <a:p>
            <a:pPr>
              <a:defRPr/>
            </a:pPr>
            <a:r>
              <a:rPr lang="ru-RU" sz="1600" dirty="0">
                <a:latin typeface="Circe" panose="020B0502020203020203" pitchFamily="34" charset="-52"/>
              </a:rPr>
              <a:t>проект </a:t>
            </a:r>
            <a:r>
              <a:rPr lang="ru-RU" sz="1600" dirty="0" err="1">
                <a:latin typeface="Circe" panose="020B0502020203020203" pitchFamily="34" charset="-52"/>
              </a:rPr>
              <a:t>Поїхали</a:t>
            </a:r>
            <a:r>
              <a:rPr lang="ru-RU" sz="1600" dirty="0">
                <a:latin typeface="Circe" panose="020B0502020203020203" pitchFamily="34" charset="-52"/>
              </a:rPr>
              <a:t> з </a:t>
            </a:r>
            <a:r>
              <a:rPr lang="ru-RU" sz="1600" dirty="0" err="1">
                <a:latin typeface="Circe" panose="020B0502020203020203" pitchFamily="34" charset="-52"/>
              </a:rPr>
              <a:t>нами.Особливість</a:t>
            </a:r>
            <a:r>
              <a:rPr lang="ru-RU" sz="1600" dirty="0">
                <a:latin typeface="Circe" panose="020B0502020203020203" pitchFamily="34" charset="-52"/>
              </a:rPr>
              <a:t> проекту </a:t>
            </a:r>
            <a:r>
              <a:rPr lang="ru-RU" sz="1600" dirty="0" err="1">
                <a:latin typeface="Circe" panose="020B0502020203020203" pitchFamily="34" charset="-52"/>
              </a:rPr>
              <a:t>полягає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</a:p>
          <a:p>
            <a:pPr>
              <a:defRPr/>
            </a:pPr>
            <a:r>
              <a:rPr lang="ru-RU" sz="1600" dirty="0">
                <a:latin typeface="Circe" panose="020B0502020203020203" pitchFamily="34" charset="-52"/>
              </a:rPr>
              <a:t>в тому, </a:t>
            </a:r>
            <a:r>
              <a:rPr lang="ru-RU" sz="1600" dirty="0" err="1">
                <a:latin typeface="Circe" panose="020B0502020203020203" pitchFamily="34" charset="-52"/>
              </a:rPr>
              <a:t>що</a:t>
            </a:r>
            <a:r>
              <a:rPr lang="ru-RU" sz="1600" dirty="0">
                <a:latin typeface="Circe" panose="020B0502020203020203" pitchFamily="34" charset="-52"/>
              </a:rPr>
              <a:t> ми </a:t>
            </a:r>
            <a:r>
              <a:rPr lang="ru-RU" sz="1600" dirty="0" err="1">
                <a:latin typeface="Circe" panose="020B0502020203020203" pitchFamily="34" charset="-52"/>
              </a:rPr>
              <a:t>готові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співпрацювати</a:t>
            </a:r>
            <a:r>
              <a:rPr lang="ru-RU" sz="1600" dirty="0">
                <a:latin typeface="Circe" panose="020B0502020203020203" pitchFamily="34" charset="-52"/>
              </a:rPr>
              <a:t> як з </a:t>
            </a:r>
            <a:r>
              <a:rPr lang="ru-RU" sz="1600" dirty="0" err="1">
                <a:latin typeface="Circe" panose="020B0502020203020203" pitchFamily="34" charset="-52"/>
              </a:rPr>
              <a:t>підприємцями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</a:p>
          <a:p>
            <a:pPr>
              <a:defRPr/>
            </a:pPr>
            <a:r>
              <a:rPr lang="ru-RU" sz="1600" dirty="0">
                <a:latin typeface="Circe" panose="020B0502020203020203" pitchFamily="34" charset="-52"/>
              </a:rPr>
              <a:t>БЕЗ </a:t>
            </a:r>
            <a:r>
              <a:rPr lang="ru-RU" sz="1600" dirty="0" err="1">
                <a:latin typeface="Circe" panose="020B0502020203020203" pitchFamily="34" charset="-52"/>
              </a:rPr>
              <a:t>досвіду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роботи</a:t>
            </a:r>
            <a:r>
              <a:rPr lang="ru-RU" sz="1600" dirty="0">
                <a:latin typeface="Circe" panose="020B0502020203020203" pitchFamily="34" charset="-52"/>
              </a:rPr>
              <a:t> у </a:t>
            </a:r>
            <a:r>
              <a:rPr lang="ru-RU" sz="1600" dirty="0" err="1">
                <a:latin typeface="Circe" panose="020B0502020203020203" pitchFamily="34" charset="-52"/>
              </a:rPr>
              <a:t>туристичному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бізнесі</a:t>
            </a:r>
            <a:r>
              <a:rPr lang="ru-RU" sz="1600" dirty="0">
                <a:latin typeface="Circe" panose="020B0502020203020203" pitchFamily="34" charset="-52"/>
              </a:rPr>
              <a:t>, </a:t>
            </a:r>
          </a:p>
          <a:p>
            <a:pPr>
              <a:defRPr/>
            </a:pPr>
            <a:r>
              <a:rPr lang="ru-RU" sz="1600" dirty="0">
                <a:latin typeface="Circe" panose="020B0502020203020203" pitchFamily="34" charset="-52"/>
              </a:rPr>
              <a:t>так і з </a:t>
            </a:r>
            <a:r>
              <a:rPr lang="ru-RU" sz="1600" dirty="0" err="1">
                <a:latin typeface="Circe" panose="020B0502020203020203" pitchFamily="34" charset="-52"/>
              </a:rPr>
              <a:t>діючими</a:t>
            </a:r>
            <a:r>
              <a:rPr lang="ru-RU" sz="1600" dirty="0">
                <a:latin typeface="Circe" panose="020B0502020203020203" pitchFamily="34" charset="-52"/>
              </a:rPr>
              <a:t> турагентствами.</a:t>
            </a:r>
          </a:p>
          <a:p>
            <a:pPr>
              <a:defRPr/>
            </a:pPr>
            <a:endParaRPr lang="ru-RU" sz="1600" dirty="0">
              <a:latin typeface="Circe" panose="020B0502020203020203" pitchFamily="34" charset="-52"/>
            </a:endParaRPr>
          </a:p>
          <a:p>
            <a:pPr>
              <a:defRPr/>
            </a:pPr>
            <a:r>
              <a:rPr lang="ru-RU" sz="1600" dirty="0">
                <a:latin typeface="Circe" panose="020B0502020203020203" pitchFamily="34" charset="-52"/>
              </a:rPr>
              <a:t> Даний проект по франчайзингу </a:t>
            </a:r>
            <a:r>
              <a:rPr lang="ru-RU" sz="1600" dirty="0" err="1">
                <a:latin typeface="Circe" panose="020B0502020203020203" pitchFamily="34" charset="-52"/>
              </a:rPr>
              <a:t>вигідний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всім</a:t>
            </a:r>
            <a:r>
              <a:rPr lang="ru-RU" sz="1600" dirty="0">
                <a:latin typeface="Circe" panose="020B0502020203020203" pitchFamily="34" charset="-52"/>
              </a:rPr>
              <a:t> сторонам:</a:t>
            </a:r>
            <a:endParaRPr lang="uk-UA" sz="16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  <a:p>
            <a:pPr marL="176213" indent="266700"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51A0"/>
                </a:solidFill>
                <a:latin typeface="Circe" panose="020B0502020203020203" pitchFamily="34" charset="-52"/>
              </a:rPr>
              <a:t>Для </a:t>
            </a:r>
            <a:r>
              <a:rPr lang="ru-RU" sz="1600" dirty="0" err="1">
                <a:solidFill>
                  <a:srgbClr val="0051A0"/>
                </a:solidFill>
                <a:latin typeface="Circe" panose="020B0502020203020203" pitchFamily="34" charset="-52"/>
              </a:rPr>
              <a:t>франчайзера</a:t>
            </a:r>
            <a:r>
              <a:rPr lang="ru-RU" sz="1600" dirty="0">
                <a:solidFill>
                  <a:srgbClr val="0051A0"/>
                </a:solidFill>
                <a:latin typeface="Circe" panose="020B0502020203020203" pitchFamily="34" charset="-52"/>
              </a:rPr>
              <a:t> - </a:t>
            </a:r>
            <a:r>
              <a:rPr lang="ru-RU" sz="1600" dirty="0" err="1">
                <a:latin typeface="Circe" panose="020B0502020203020203" pitchFamily="34" charset="-52"/>
              </a:rPr>
              <a:t>це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освоєння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нових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територій</a:t>
            </a:r>
            <a:r>
              <a:rPr lang="ru-RU" sz="1600" dirty="0">
                <a:latin typeface="Circe" panose="020B0502020203020203" pitchFamily="34" charset="-52"/>
              </a:rPr>
              <a:t>, </a:t>
            </a:r>
            <a:r>
              <a:rPr lang="ru-RU" sz="1600" dirty="0" err="1">
                <a:latin typeface="Circe" panose="020B0502020203020203" pitchFamily="34" charset="-52"/>
              </a:rPr>
              <a:t>укрупнення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бізнесу</a:t>
            </a:r>
            <a:r>
              <a:rPr lang="ru-RU" sz="1600" dirty="0">
                <a:latin typeface="Circe" panose="020B0502020203020203" pitchFamily="34" charset="-52"/>
              </a:rPr>
              <a:t>, </a:t>
            </a:r>
            <a:r>
              <a:rPr lang="ru-RU" sz="1600" dirty="0" err="1">
                <a:latin typeface="Circe" panose="020B0502020203020203" pitchFamily="34" charset="-52"/>
              </a:rPr>
              <a:t>збільшення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обсягу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продажів</a:t>
            </a:r>
            <a:r>
              <a:rPr lang="ru-RU" sz="1600" dirty="0">
                <a:latin typeface="Circe" panose="020B0502020203020203" pitchFamily="34" charset="-52"/>
              </a:rPr>
              <a:t> і </a:t>
            </a:r>
            <a:r>
              <a:rPr lang="ru-RU" sz="1600" dirty="0" err="1">
                <a:latin typeface="Circe" panose="020B0502020203020203" pitchFamily="34" charset="-52"/>
              </a:rPr>
              <a:t>зниження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ризиків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розвитку</a:t>
            </a:r>
            <a:r>
              <a:rPr lang="ru-RU" sz="1600" dirty="0">
                <a:solidFill>
                  <a:srgbClr val="0051A0"/>
                </a:solidFill>
                <a:latin typeface="Circe" panose="020B0502020203020203" pitchFamily="34" charset="-52"/>
              </a:rPr>
              <a:t>.</a:t>
            </a:r>
          </a:p>
          <a:p>
            <a:pPr marL="176213" indent="266700"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51A0"/>
                </a:solidFill>
                <a:latin typeface="Circe" panose="020B0502020203020203" pitchFamily="34" charset="-52"/>
              </a:rPr>
              <a:t>Для </a:t>
            </a:r>
            <a:r>
              <a:rPr lang="ru-RU" sz="1600" dirty="0" err="1">
                <a:solidFill>
                  <a:srgbClr val="0051A0"/>
                </a:solidFill>
                <a:latin typeface="Circe" panose="020B0502020203020203" pitchFamily="34" charset="-52"/>
              </a:rPr>
              <a:t>франчайзі</a:t>
            </a:r>
            <a:r>
              <a:rPr lang="ru-RU" sz="1600" dirty="0">
                <a:latin typeface="Circe" panose="020B0502020203020203" pitchFamily="34" charset="-52"/>
              </a:rPr>
              <a:t> - </a:t>
            </a:r>
            <a:r>
              <a:rPr lang="ru-RU" sz="1600" dirty="0" err="1">
                <a:latin typeface="Circe" panose="020B0502020203020203" pitchFamily="34" charset="-52"/>
              </a:rPr>
              <a:t>придбання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відсутнього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досвіду</a:t>
            </a:r>
            <a:r>
              <a:rPr lang="ru-RU" sz="1600" dirty="0">
                <a:latin typeface="Circe" panose="020B0502020203020203" pitchFamily="34" charset="-52"/>
              </a:rPr>
              <a:t>, </a:t>
            </a:r>
            <a:r>
              <a:rPr lang="ru-RU" sz="1600" dirty="0" err="1">
                <a:latin typeface="Circe" panose="020B0502020203020203" pitchFamily="34" charset="-52"/>
              </a:rPr>
              <a:t>скорочення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термінів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окупності</a:t>
            </a:r>
            <a:r>
              <a:rPr lang="ru-RU" sz="1600" dirty="0">
                <a:latin typeface="Circe" panose="020B0502020203020203" pitchFamily="34" charset="-52"/>
              </a:rPr>
              <a:t>, </a:t>
            </a:r>
            <a:r>
              <a:rPr lang="ru-RU" sz="1600" dirty="0" err="1">
                <a:latin typeface="Circe" panose="020B0502020203020203" pitchFamily="34" charset="-52"/>
              </a:rPr>
              <a:t>зниження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підприємницьких</a:t>
            </a:r>
            <a:r>
              <a:rPr lang="ru-RU" sz="1600" dirty="0">
                <a:latin typeface="Circe" panose="020B0502020203020203" pitchFamily="34" charset="-52"/>
              </a:rPr>
              <a:t> </a:t>
            </a:r>
            <a:r>
              <a:rPr lang="ru-RU" sz="1600" dirty="0" err="1">
                <a:latin typeface="Circe" panose="020B0502020203020203" pitchFamily="34" charset="-52"/>
              </a:rPr>
              <a:t>ризиків</a:t>
            </a:r>
            <a:r>
              <a:rPr lang="ru-RU" sz="1600" dirty="0">
                <a:latin typeface="Circe" panose="020B0502020203020203" pitchFamily="34" charset="-52"/>
              </a:rPr>
              <a:t>, і </a:t>
            </a:r>
            <a:r>
              <a:rPr lang="ru-RU" sz="1600" dirty="0" err="1">
                <a:latin typeface="Circe" panose="020B0502020203020203" pitchFamily="34" charset="-52"/>
              </a:rPr>
              <a:t>відносно</a:t>
            </a:r>
            <a:r>
              <a:rPr lang="ru-RU" sz="1600" dirty="0">
                <a:latin typeface="Circe" panose="020B0502020203020203" pitchFamily="34" charset="-52"/>
              </a:rPr>
              <a:t> легкий </a:t>
            </a:r>
            <a:r>
              <a:rPr lang="ru-RU" sz="1600" dirty="0" err="1">
                <a:latin typeface="Circe" panose="020B0502020203020203" pitchFamily="34" charset="-52"/>
              </a:rPr>
              <a:t>вступ</a:t>
            </a:r>
            <a:r>
              <a:rPr lang="ru-RU" sz="1600" dirty="0">
                <a:latin typeface="Circe" panose="020B0502020203020203" pitchFamily="34" charset="-52"/>
              </a:rPr>
              <a:t> у великий </a:t>
            </a:r>
            <a:r>
              <a:rPr lang="ru-RU" sz="1600" dirty="0" err="1">
                <a:latin typeface="Circe" panose="020B0502020203020203" pitchFamily="34" charset="-52"/>
              </a:rPr>
              <a:t>бізнес</a:t>
            </a:r>
            <a:r>
              <a:rPr lang="ru-RU" sz="1600" dirty="0">
                <a:latin typeface="Circe" panose="020B0502020203020203" pitchFamily="34" charset="-52"/>
              </a:rPr>
              <a:t>.</a:t>
            </a:r>
          </a:p>
          <a:p>
            <a:pPr eaLnBrk="1" hangingPunct="1">
              <a:defRPr/>
            </a:pPr>
            <a:endParaRPr lang="en-US" sz="1400" dirty="0">
              <a:solidFill>
                <a:schemeClr val="accent3">
                  <a:lumMod val="75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1705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4176464" cy="3816424"/>
          </a:xfrm>
        </p:spPr>
        <p:txBody>
          <a:bodyPr rtlCol="0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  <a:tabLst>
                <a:tab pos="449263" algn="l"/>
              </a:tabLst>
              <a:defRPr/>
            </a:pP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Створити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франчайзингову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мережу турагентств,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що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 </a:t>
            </a:r>
            <a:r>
              <a:rPr lang="ru-RU" sz="2200" b="1" dirty="0" err="1">
                <a:solidFill>
                  <a:srgbClr val="0051A0"/>
                </a:solidFill>
                <a:latin typeface="Circe" panose="020B0502020203020203" pitchFamily="34" charset="-52"/>
              </a:rPr>
              <a:t>працюють</a:t>
            </a:r>
            <a:r>
              <a:rPr lang="ru-RU" sz="2200" b="1" dirty="0">
                <a:solidFill>
                  <a:srgbClr val="0051A0"/>
                </a:solidFill>
                <a:latin typeface="Circe" panose="020B0502020203020203" pitchFamily="34" charset="-52"/>
              </a:rPr>
              <a:t>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449263" algn="l"/>
              </a:tabLst>
              <a:defRPr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під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відомою</a:t>
            </a:r>
            <a:r>
              <a:rPr lang="ru-RU" sz="2000" dirty="0">
                <a:latin typeface="Circe" panose="020B0502020203020203" pitchFamily="34" charset="-52"/>
              </a:rPr>
              <a:t> торговою маркою «</a:t>
            </a:r>
            <a:r>
              <a:rPr lang="ru-RU" sz="2000" dirty="0" err="1">
                <a:latin typeface="Circe" panose="020B0502020203020203" pitchFamily="34" charset="-52"/>
              </a:rPr>
              <a:t>Поїхали</a:t>
            </a:r>
            <a:r>
              <a:rPr lang="ru-RU" sz="2000" dirty="0">
                <a:latin typeface="Circe" panose="020B0502020203020203" pitchFamily="34" charset="-52"/>
              </a:rPr>
              <a:t> з нами»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449263" algn="l"/>
              </a:tabLst>
              <a:defRPr/>
            </a:pPr>
            <a:r>
              <a:rPr lang="ru-RU" sz="2000" dirty="0">
                <a:latin typeface="Circe" panose="020B0502020203020203" pitchFamily="34" charset="-52"/>
              </a:rPr>
              <a:t>за </a:t>
            </a:r>
            <a:r>
              <a:rPr lang="ru-RU" sz="2000" dirty="0" err="1">
                <a:latin typeface="Circe" panose="020B0502020203020203" pitchFamily="34" charset="-52"/>
              </a:rPr>
              <a:t>останніми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технологіями</a:t>
            </a:r>
            <a:r>
              <a:rPr lang="ru-RU" sz="2000" dirty="0">
                <a:latin typeface="Circe" panose="020B0502020203020203" pitchFamily="34" charset="-52"/>
              </a:rPr>
              <a:t> туризму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449263" algn="l"/>
              </a:tabLst>
              <a:defRPr/>
            </a:pPr>
            <a:r>
              <a:rPr lang="ru-RU" sz="2000" dirty="0">
                <a:latin typeface="Circe" panose="020B0502020203020203" pitchFamily="34" charset="-52"/>
              </a:rPr>
              <a:t>з </a:t>
            </a:r>
            <a:r>
              <a:rPr lang="ru-RU" sz="2000" dirty="0" err="1">
                <a:latin typeface="Circe" panose="020B0502020203020203" pitchFamily="34" charset="-52"/>
              </a:rPr>
              <a:t>високою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якістю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обслуговування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туристів</a:t>
            </a:r>
            <a:endParaRPr lang="ru-RU" sz="2000" dirty="0">
              <a:latin typeface="Circe" panose="020B0502020203020203" pitchFamily="34" charset="-52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449263" algn="l"/>
              </a:tabLst>
              <a:defRPr/>
            </a:pPr>
            <a:r>
              <a:rPr lang="ru-RU" sz="2000" dirty="0">
                <a:latin typeface="Circe" panose="020B0502020203020203" pitchFamily="34" charset="-52"/>
              </a:rPr>
              <a:t>за </a:t>
            </a:r>
            <a:r>
              <a:rPr lang="ru-RU" sz="2000" dirty="0" err="1">
                <a:latin typeface="Circe" panose="020B0502020203020203" pitchFamily="34" charset="-52"/>
              </a:rPr>
              <a:t>єдиними</a:t>
            </a:r>
            <a:r>
              <a:rPr lang="ru-RU" sz="2000" dirty="0">
                <a:latin typeface="Circe" panose="020B0502020203020203" pitchFamily="34" charset="-52"/>
              </a:rPr>
              <a:t> стандартами </a:t>
            </a:r>
            <a:r>
              <a:rPr lang="ru-RU" sz="2000" dirty="0" err="1">
                <a:latin typeface="Circe" panose="020B0502020203020203" pitchFamily="34" charset="-52"/>
              </a:rPr>
              <a:t>ведення</a:t>
            </a:r>
            <a:r>
              <a:rPr lang="ru-RU" sz="2000" dirty="0">
                <a:latin typeface="Circe" panose="020B0502020203020203" pitchFamily="34" charset="-52"/>
              </a:rPr>
              <a:t> </a:t>
            </a:r>
            <a:r>
              <a:rPr lang="ru-RU" sz="2000" dirty="0" err="1">
                <a:latin typeface="Circe" panose="020B0502020203020203" pitchFamily="34" charset="-52"/>
              </a:rPr>
              <a:t>бізнесу</a:t>
            </a:r>
            <a:r>
              <a:rPr lang="ru-RU" sz="2000" dirty="0">
                <a:latin typeface="Circe" panose="020B0502020203020203" pitchFamily="34" charset="-52"/>
              </a:rPr>
              <a:t> 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347309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Circe Light" panose="020B0402020203020203" pitchFamily="34" charset="-52"/>
              </a:rPr>
              <a:t>ЦІЛІ ФРАНЧАЙЗИНГУ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445224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err="1">
                <a:latin typeface="Circe" panose="020B0502020203020203" pitchFamily="34" charset="-52"/>
              </a:rPr>
              <a:t>це</a:t>
            </a:r>
            <a:r>
              <a:rPr lang="ru-RU" b="1" dirty="0">
                <a:latin typeface="Circe" panose="020B0502020203020203" pitchFamily="34" charset="-52"/>
              </a:rPr>
              <a:t> дозволить </a:t>
            </a:r>
            <a:r>
              <a:rPr lang="ru-RU" b="1" dirty="0" err="1">
                <a:latin typeface="Circe" panose="020B0502020203020203" pitchFamily="34" charset="-52"/>
              </a:rPr>
              <a:t>збільшити</a:t>
            </a:r>
            <a:r>
              <a:rPr lang="ru-RU" b="1" dirty="0">
                <a:latin typeface="Circe" panose="020B0502020203020203" pitchFamily="34" charset="-52"/>
              </a:rPr>
              <a:t> </a:t>
            </a:r>
            <a:r>
              <a:rPr lang="ru-RU" b="1" dirty="0" err="1">
                <a:latin typeface="Circe" panose="020B0502020203020203" pitchFamily="34" charset="-52"/>
              </a:rPr>
              <a:t>обсяги</a:t>
            </a:r>
            <a:r>
              <a:rPr lang="ru-RU" b="1" dirty="0">
                <a:latin typeface="Circe" panose="020B0502020203020203" pitchFamily="34" charset="-52"/>
              </a:rPr>
              <a:t> </a:t>
            </a:r>
            <a:r>
              <a:rPr lang="ru-RU" b="1" dirty="0" err="1">
                <a:latin typeface="Circe" panose="020B0502020203020203" pitchFamily="34" charset="-52"/>
              </a:rPr>
              <a:t>продажів</a:t>
            </a:r>
            <a:r>
              <a:rPr lang="ru-RU" b="1" dirty="0">
                <a:latin typeface="Circe" panose="020B0502020203020203" pitchFamily="34" charset="-52"/>
              </a:rPr>
              <a:t> </a:t>
            </a:r>
            <a:r>
              <a:rPr lang="ru-RU" b="1" dirty="0" err="1">
                <a:latin typeface="Circe" panose="020B0502020203020203" pitchFamily="34" charset="-52"/>
              </a:rPr>
              <a:t>турів</a:t>
            </a:r>
            <a:r>
              <a:rPr lang="ru-RU" b="1" dirty="0">
                <a:latin typeface="Circe" panose="020B0502020203020203" pitchFamily="34" charset="-52"/>
              </a:rPr>
              <a:t> і, </a:t>
            </a:r>
            <a:r>
              <a:rPr lang="ru-RU" b="1" dirty="0" err="1">
                <a:latin typeface="Circe" panose="020B0502020203020203" pitchFamily="34" charset="-52"/>
              </a:rPr>
              <a:t>отже</a:t>
            </a:r>
            <a:r>
              <a:rPr lang="ru-RU" b="1" dirty="0">
                <a:latin typeface="Circe" panose="020B0502020203020203" pitchFamily="34" charset="-52"/>
              </a:rPr>
              <a:t>, </a:t>
            </a:r>
            <a:r>
              <a:rPr lang="ru-RU" b="1" dirty="0" err="1">
                <a:latin typeface="Circe" panose="020B0502020203020203" pitchFamily="34" charset="-52"/>
              </a:rPr>
              <a:t>підвищить</a:t>
            </a:r>
            <a:r>
              <a:rPr lang="ru-RU" b="1" dirty="0">
                <a:latin typeface="Circe" panose="020B0502020203020203" pitchFamily="34" charset="-52"/>
              </a:rPr>
              <a:t> </a:t>
            </a:r>
            <a:r>
              <a:rPr lang="ru-RU" b="1" dirty="0" err="1">
                <a:latin typeface="Circe" panose="020B0502020203020203" pitchFamily="34" charset="-52"/>
              </a:rPr>
              <a:t>рентабельність</a:t>
            </a:r>
            <a:r>
              <a:rPr lang="ru-RU" b="1" dirty="0">
                <a:latin typeface="Circe" panose="020B0502020203020203" pitchFamily="34" charset="-52"/>
              </a:rPr>
              <a:t> кожного агентства </a:t>
            </a:r>
            <a:r>
              <a:rPr lang="ru-RU" b="1" dirty="0" err="1">
                <a:latin typeface="Circe" panose="020B0502020203020203" pitchFamily="34" charset="-52"/>
              </a:rPr>
              <a:t>мережі</a:t>
            </a:r>
            <a:endParaRPr lang="ru-RU" b="1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2425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552" y="1628800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rgbClr val="0052AA"/>
                </a:solidFill>
                <a:latin typeface="Circe Light" panose="020B0402020203020203" pitchFamily="34" charset="-52"/>
              </a:rPr>
              <a:t>КІЛЬКІСТЬ ФРАНЧАЙЗИНГОВИХ ОФІСІВ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78857"/>
              </p:ext>
            </p:extLst>
          </p:nvPr>
        </p:nvGraphicFramePr>
        <p:xfrm>
          <a:off x="539552" y="2276872"/>
          <a:ext cx="77768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3358847"/>
              </p:ext>
            </p:extLst>
          </p:nvPr>
        </p:nvGraphicFramePr>
        <p:xfrm>
          <a:off x="827584" y="1993252"/>
          <a:ext cx="7344816" cy="4676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3146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7786</TotalTime>
  <Words>1533</Words>
  <Application>Microsoft Office PowerPoint</Application>
  <PresentationFormat>Экран (4:3)</PresentationFormat>
  <Paragraphs>184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Century Gothic</vt:lpstr>
      <vt:lpstr>Calibri</vt:lpstr>
      <vt:lpstr>Circe</vt:lpstr>
      <vt:lpstr>Arial</vt:lpstr>
      <vt:lpstr>Circe Light</vt:lpstr>
      <vt:lpstr>Calibri Light</vt:lpstr>
      <vt:lpstr>Wingdings</vt:lpstr>
      <vt:lpstr>inherit</vt:lpstr>
      <vt:lpstr>Circe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ВИМОГИ ДО ПАРТНЕРІВ</vt:lpstr>
      <vt:lpstr>ЗАГАЛЬНІ ВИМОГИ ДО МІСЦЯ РОЗТАШУВАННЯ :</vt:lpstr>
      <vt:lpstr>ЗАГАЛЬНІ ВИМОГИ ДО МІСЦЯ РОЗТАШУВАННЯ :</vt:lpstr>
      <vt:lpstr>Презентация PowerPoint</vt:lpstr>
      <vt:lpstr>АВТОМАТИЧНА СИСТЕМА ПО РОБОТІ З КЛІЄНТАМИ (CRM) - ЦЕ:</vt:lpstr>
      <vt:lpstr>АВТОМАТИЧНА СИСТЕМА ПО РОБОТІ З КЛІЄНТАМИ (CRM) - ЦЕ:</vt:lpstr>
      <vt:lpstr>CRM СИСТЕМА + IP телефонія</vt:lpstr>
      <vt:lpstr>МИ ПРОПОНУЄМО</vt:lpstr>
      <vt:lpstr>А ТАКОЖ</vt:lpstr>
      <vt:lpstr>МИ ПРОПОНУЄМО</vt:lpstr>
      <vt:lpstr>Презентация PowerPoint</vt:lpstr>
      <vt:lpstr>Презентация PowerPoint</vt:lpstr>
      <vt:lpstr>ФІНІНСОВІ ВИМОГИ  ДО ФРАНЧАЙЗІ</vt:lpstr>
      <vt:lpstr>ФІНАНСОВІ ВИМОГИ ДО ФРАНЧАЙЗІ</vt:lpstr>
      <vt:lpstr>Періодичні платежі</vt:lpstr>
      <vt:lpstr>Періодичні платежі</vt:lpstr>
      <vt:lpstr>Чим відрізняється франшиза» Поїхали з нами " від франшиз інших мереж: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Сергей Гировец</cp:lastModifiedBy>
  <cp:revision>329</cp:revision>
  <dcterms:created xsi:type="dcterms:W3CDTF">2016-11-15T08:02:55Z</dcterms:created>
  <dcterms:modified xsi:type="dcterms:W3CDTF">2023-05-30T12:59:03Z</dcterms:modified>
</cp:coreProperties>
</file>